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60" r:id="rId10"/>
    <p:sldId id="261" r:id="rId11"/>
    <p:sldId id="263" r:id="rId12"/>
    <p:sldId id="264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 varScale="1">
        <p:scale>
          <a:sx n="72" d="100"/>
          <a:sy n="72" d="100"/>
        </p:scale>
        <p:origin x="-147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Тема</a:t>
            </a:r>
            <a:r>
              <a:rPr lang="ru-RU" sz="3200" b="1" dirty="0" smtClean="0"/>
              <a:t>: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Жарочные, пекарные  и высокочастотные шкафы. Грили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707506"/>
            <a:ext cx="6858000" cy="16557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3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17" y="761099"/>
            <a:ext cx="3967234" cy="546227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Гриль роликовый </a:t>
            </a:r>
            <a:r>
              <a:rPr lang="ru-RU" dirty="0" smtClean="0"/>
              <a:t>предназначен </a:t>
            </a:r>
            <a:r>
              <a:rPr lang="ru-RU" dirty="0"/>
              <a:t>для обжаривания сосисок, сарделек, колбасок а также мясных и рыбных батончиков цилиндрической формы. Благодаря непрерывному вращению роликов, продукт прожаривается равномерно со всех сторон. Каждый ролик нагревается изнутри своим </a:t>
            </a:r>
            <a:r>
              <a:rPr lang="ru-RU" dirty="0" err="1"/>
              <a:t>ТЭНом</a:t>
            </a:r>
            <a:r>
              <a:rPr lang="ru-RU" dirty="0"/>
              <a:t>.</a:t>
            </a:r>
          </a:p>
        </p:txBody>
      </p:sp>
      <p:pic>
        <p:nvPicPr>
          <p:cNvPr id="3074" name="Picture 2" descr="http://www.klenmarket.ru/upload/shop_1/1/2/4/item_12499/shop_items_catalog_image12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33" y="1579966"/>
            <a:ext cx="3931335" cy="33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5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7" y="341195"/>
            <a:ext cx="5496636" cy="6332561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b="1" dirty="0" smtClean="0"/>
              <a:t>Гриль </a:t>
            </a:r>
            <a:r>
              <a:rPr lang="ru-RU" b="1" dirty="0"/>
              <a:t>для приготовления кур «Командор 6М» </a:t>
            </a:r>
            <a:r>
              <a:rPr lang="ru-RU" dirty="0"/>
              <a:t>карусельного типа отлично впишется в кухню кафе быстрого питания или фаст-фуд, а также его можно использовать в супермаркетах и для уличной торговли. Все элементы гриля выполнены из нержавеющей стали.</a:t>
            </a:r>
          </a:p>
          <a:p>
            <a:pPr fontAlgn="t"/>
            <a:r>
              <a:rPr lang="ru-RU" dirty="0"/>
              <a:t>Карусельные грили предназначены для жарки тушек цыплят, куриных окорочков, грудок и других продуктов в движущихся садках. 18 кур помещаются в шесть садков, которые приводятся в движение электромотором. Равномерное вращение кур позволяют отлично прожарить их</a:t>
            </a:r>
            <a:r>
              <a:rPr lang="ru-RU" dirty="0" smtClean="0"/>
              <a:t>.</a:t>
            </a:r>
          </a:p>
          <a:p>
            <a:pPr fontAlgn="t"/>
            <a:r>
              <a:rPr lang="ru-RU" dirty="0"/>
              <a:t>Время приготовления при полной загрузке не более 90 </a:t>
            </a:r>
            <a:r>
              <a:rPr lang="ru-RU" dirty="0" smtClean="0"/>
              <a:t>мин.</a:t>
            </a:r>
            <a:endParaRPr lang="ru-RU" dirty="0"/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www.klenmarket.ru/upload/shop_1/5/3/9/item_5390/shop_items_catalog_image5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24" y="1296537"/>
            <a:ext cx="3530082" cy="37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2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23" y="286603"/>
            <a:ext cx="5230504" cy="6264322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b="1" dirty="0" smtClean="0"/>
              <a:t>Гриль </a:t>
            </a:r>
            <a:r>
              <a:rPr lang="ru-RU" b="1" dirty="0"/>
              <a:t>для приготовления кур «Командор 2/1М»</a:t>
            </a:r>
            <a:r>
              <a:rPr lang="ru-RU" dirty="0"/>
              <a:t> шампурного </a:t>
            </a:r>
            <a:r>
              <a:rPr lang="ru-RU" dirty="0" smtClean="0"/>
              <a:t>типа. </a:t>
            </a:r>
          </a:p>
          <a:p>
            <a:pPr fontAlgn="t"/>
            <a:r>
              <a:rPr lang="ru-RU" dirty="0" smtClean="0"/>
              <a:t>Все</a:t>
            </a:r>
            <a:r>
              <a:rPr lang="ru-RU" dirty="0"/>
              <a:t> элементы гриля выполнены из нержавеющей стали.</a:t>
            </a:r>
          </a:p>
          <a:p>
            <a:pPr fontAlgn="t"/>
            <a:r>
              <a:rPr lang="ru-RU" dirty="0"/>
              <a:t>Процесс приготовления полностью автоматизирован. Предварительно подготовленные куры насаживаются на шампур, вращение которого производиться электромотором. Приготовление кур-гриль осуществляется посредством инфракрасного излучения, создаваемого электрическими нагревательными элементами. Есть возможность приготовления не только целой тушки, но и отдельных частей: крылышек, бедер или грудок</a:t>
            </a:r>
            <a:r>
              <a:rPr lang="ru-RU" dirty="0" smtClean="0"/>
              <a:t>.</a:t>
            </a:r>
          </a:p>
          <a:p>
            <a:pPr fontAlgn="t"/>
            <a:r>
              <a:rPr lang="ru-RU" dirty="0"/>
              <a:t>Время приготовления при полной загрузке не более 100 мин</a:t>
            </a:r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www.klenmarket.ru/upload/shop_1/6/8/6/item_6860/shop_items_catalog_image6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5" y="586854"/>
            <a:ext cx="3964817" cy="25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1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4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Высокочастотные шкафы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895" y="982639"/>
            <a:ext cx="8679977" cy="56365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предприятиях общественного питания в эксплуатации используют </a:t>
            </a:r>
            <a:r>
              <a:rPr lang="ru-RU" dirty="0" smtClean="0"/>
              <a:t>СВЧ-шкафы, которые предназначены </a:t>
            </a:r>
            <a:r>
              <a:rPr lang="ru-RU" dirty="0"/>
              <a:t>для быстрого приготовления и разогревания кулинарных изделий, напитков и размораживания готовых блюд в электромагнитном поле токов высокой частоты. </a:t>
            </a:r>
          </a:p>
          <a:p>
            <a:r>
              <a:rPr lang="ru-RU" dirty="0" smtClean="0"/>
              <a:t>Нагрев </a:t>
            </a:r>
            <a:r>
              <a:rPr lang="ru-RU" dirty="0"/>
              <a:t>продуктов в шкафу осуществляется в результате </a:t>
            </a:r>
            <a:r>
              <a:rPr lang="ru-RU" u="sng" dirty="0"/>
              <a:t>преобразования энергии электромагнитных волн сверхвысокой частоты в тепловую</a:t>
            </a:r>
            <a:r>
              <a:rPr lang="ru-RU" dirty="0"/>
              <a:t>, что дает уменьшение времени приготовления в два-три раза, сохранение питательных ценностей продуктов, их аромата и умеренный расход электроэнергии выгодно отличают их от традиционных газовых и электрических плит. </a:t>
            </a:r>
          </a:p>
          <a:p>
            <a:r>
              <a:rPr lang="ru-RU" dirty="0"/>
              <a:t>Безопасность работы шкафа обусловлена наличием специальной блокировки в электрической схеме, что дает автоматическое отключение подачи СВЧ-энергии при открытии дверцы камеры. </a:t>
            </a:r>
            <a:endParaRPr lang="ru-RU" dirty="0" smtClean="0"/>
          </a:p>
          <a:p>
            <a:r>
              <a:rPr lang="ru-RU" dirty="0"/>
              <a:t>Для приготовления пищи используется посуда, изготовленная из стекла, фарфора, керамики пищевой пластмассы или бумажной упаковки при условии, что на них нет металлической краски (золотого или </a:t>
            </a:r>
            <a:r>
              <a:rPr lang="ru-RU" dirty="0" err="1"/>
              <a:t>серебрянного</a:t>
            </a:r>
            <a:r>
              <a:rPr lang="ru-RU" dirty="0"/>
              <a:t> ободка или орнамента).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9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de.lt/images/full/6e263c855d8145f299cd27e24950f2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0"/>
          <a:stretch/>
        </p:blipFill>
        <p:spPr bwMode="auto">
          <a:xfrm>
            <a:off x="174009" y="221531"/>
            <a:ext cx="3457362" cy="30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recommend.ru.q5.r-99.com/sites/default/files/product-images/55804/hyundai_h-mw_1625_9932_387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1" b="15161"/>
          <a:stretch/>
        </p:blipFill>
        <p:spPr bwMode="auto">
          <a:xfrm>
            <a:off x="5343098" y="0"/>
            <a:ext cx="3480180" cy="29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017.radikal.ru/i423/1409/9e/525c50bb73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12" y="3261816"/>
            <a:ext cx="3184016" cy="32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8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СВЧ-шкаф "Электроника" 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75" y="846163"/>
            <a:ext cx="4585648" cy="563652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правой части шкафа установлен генератор СВЧ, который связан с рабочей камерой волноводом, блоком питания и элементами автоматики. В левой части шкафа расположена рабочая камера, закрываемая дверкой с уплотнителями и специальным стеклом, защищающими от утечки токов СВЧ. </a:t>
            </a:r>
          </a:p>
          <a:p>
            <a:r>
              <a:rPr lang="ru-RU" dirty="0"/>
              <a:t>На передней панели справа находится переключатель реле времени, ручка регулятора мощности и кнопки включения и выключения шкафа. </a:t>
            </a:r>
          </a:p>
          <a:p>
            <a:endParaRPr lang="ru-RU" dirty="0"/>
          </a:p>
        </p:txBody>
      </p:sp>
      <p:pic>
        <p:nvPicPr>
          <p:cNvPr id="4" name="Picture 10890"/>
          <p:cNvPicPr/>
          <p:nvPr/>
        </p:nvPicPr>
        <p:blipFill>
          <a:blip r:embed="rId2"/>
          <a:stretch>
            <a:fillRect/>
          </a:stretch>
        </p:blipFill>
        <p:spPr>
          <a:xfrm>
            <a:off x="5043132" y="1637732"/>
            <a:ext cx="3892739" cy="37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73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Правила эксплуатации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2" y="1064525"/>
            <a:ext cx="8516204" cy="55000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включением нужно провести санитарную обработку рабочей камеры, вытереть ее насухо и проветрить. </a:t>
            </a:r>
            <a:endParaRPr lang="ru-RU" dirty="0" smtClean="0"/>
          </a:p>
          <a:p>
            <a:r>
              <a:rPr lang="ru-RU" dirty="0" smtClean="0"/>
              <a:t>Установить </a:t>
            </a:r>
            <a:r>
              <a:rPr lang="ru-RU" dirty="0"/>
              <a:t>посуду с приготовленной пищей на поддон и закрыть дверцу рабочей камеры. </a:t>
            </a:r>
            <a:endParaRPr lang="ru-RU" dirty="0" smtClean="0"/>
          </a:p>
          <a:p>
            <a:r>
              <a:rPr lang="ru-RU" dirty="0" smtClean="0"/>
              <a:t>Перед </a:t>
            </a:r>
            <a:r>
              <a:rPr lang="ru-RU" dirty="0"/>
              <a:t>включением повернуть </a:t>
            </a:r>
            <a:r>
              <a:rPr lang="ru-RU" dirty="0" smtClean="0"/>
              <a:t>ручку реле </a:t>
            </a:r>
            <a:r>
              <a:rPr lang="ru-RU" dirty="0"/>
              <a:t>времени по часовой стрелке до отказа, а затем вращением ручки в обратном положении установить выбранное время приготовления пищи. </a:t>
            </a:r>
            <a:endParaRPr lang="ru-RU" dirty="0" smtClean="0"/>
          </a:p>
          <a:p>
            <a:r>
              <a:rPr lang="ru-RU" dirty="0" smtClean="0"/>
              <a:t>Включить </a:t>
            </a:r>
            <a:r>
              <a:rPr lang="ru-RU" dirty="0"/>
              <a:t>печь нажатием на кнопку "Нагрев", при этом включается подсветка рабочей камеры. После окончания работы шкаф отключить от электрической сети, промыть рабочую камеру теплой водой и просушить.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08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2797"/>
          </a:xfrm>
        </p:spPr>
        <p:txBody>
          <a:bodyPr>
            <a:noAutofit/>
          </a:bodyPr>
          <a:lstStyle/>
          <a:p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Требования по технике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безопасности СВЧ -шкафов</a:t>
            </a: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99035" cy="59268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Шкаф </a:t>
            </a:r>
            <a:r>
              <a:rPr lang="ru-RU" dirty="0"/>
              <a:t>должен быть установлен вдали от устройств, имеющих естественное заземление (газовые плиты, радиаторы отопления, водопроводных кранов и моек). </a:t>
            </a:r>
          </a:p>
          <a:p>
            <a:pPr marL="0" indent="0">
              <a:buNone/>
            </a:pPr>
            <a:r>
              <a:rPr lang="ru-RU" dirty="0"/>
              <a:t>Запрещается эксплуатация печи в помещениях с повышенной опасностью, характеризующейся наличием сырости, химически активной среды, токопроводящих полов, металлических, земляных, железобетонных. Не включать в одну розетку с печью другие приборы. Не допускать попадания посторонних предметов в отверстия для защелки двери.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Запрещается </a:t>
            </a:r>
            <a:r>
              <a:rPr lang="ru-RU" b="1" dirty="0"/>
              <a:t>эксплуатация печи: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при повреждении шнура питания; </a:t>
            </a:r>
          </a:p>
          <a:p>
            <a:pPr marL="0" indent="0">
              <a:buNone/>
            </a:pPr>
            <a:r>
              <a:rPr lang="ru-RU" dirty="0"/>
              <a:t>— в случае повреждения защитной сетки двери, деформации или повреждения рабочей камеры, двери, механизма ее фиксации; </a:t>
            </a:r>
          </a:p>
          <a:p>
            <a:pPr marL="0" indent="0">
              <a:buNone/>
            </a:pPr>
            <a:r>
              <a:rPr lang="ru-RU" dirty="0"/>
              <a:t>— в случае, если печь включается при неплотно прикрытой двери. </a:t>
            </a:r>
          </a:p>
          <a:p>
            <a:pPr marL="0" indent="0">
              <a:buNone/>
            </a:pPr>
            <a:r>
              <a:rPr lang="ru-RU" dirty="0"/>
              <a:t>Запрещается при включении в сеть печи одновременно прикасаться и к устройству, имеющему естественное заземление. </a:t>
            </a:r>
          </a:p>
          <a:p>
            <a:pPr marL="0" indent="0">
              <a:buNone/>
            </a:pPr>
            <a:r>
              <a:rPr lang="ru-RU" dirty="0"/>
              <a:t>В случае перемещения ее в другое место, необходимо отключить от электрической сети, а так же во время санитарной обработки и для замены электрической лампочки. </a:t>
            </a:r>
          </a:p>
          <a:p>
            <a:pPr marL="0" indent="0">
              <a:buNone/>
            </a:pPr>
            <a:r>
              <a:rPr lang="ru-RU" dirty="0"/>
              <a:t>Категорически запрещается самостоятельно устранять какие-либо неисправности печи, возникающие в процессе эксплуатации.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73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46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Жарочные шкафы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659" y="1112293"/>
            <a:ext cx="8710683" cy="5745707"/>
          </a:xfrm>
        </p:spPr>
        <p:txBody>
          <a:bodyPr/>
          <a:lstStyle/>
          <a:p>
            <a:r>
              <a:rPr lang="ru-RU" dirty="0"/>
              <a:t>Жарочные шкафы предназначены для жарки мясных и рыбных продуктов</a:t>
            </a:r>
            <a:r>
              <a:rPr lang="ru-RU" dirty="0" smtClean="0"/>
              <a:t>, </a:t>
            </a:r>
            <a:r>
              <a:rPr lang="ru-RU" dirty="0"/>
              <a:t>запекания овощных и крупяных блюд</a:t>
            </a:r>
            <a:r>
              <a:rPr lang="ru-RU" dirty="0" smtClean="0"/>
              <a:t>.</a:t>
            </a:r>
          </a:p>
          <a:p>
            <a:r>
              <a:rPr lang="ru-RU" dirty="0"/>
              <a:t>Жарочные </a:t>
            </a:r>
            <a:r>
              <a:rPr lang="ru-RU" dirty="0" smtClean="0"/>
              <a:t>шкафы </a:t>
            </a:r>
            <a:r>
              <a:rPr lang="ru-RU" dirty="0"/>
              <a:t>различаются между собой количеством и размерами рабочих камер, температурой в камере и </a:t>
            </a:r>
            <a:r>
              <a:rPr lang="ru-RU" dirty="0" smtClean="0"/>
              <a:t>мощностью нагревателя. </a:t>
            </a:r>
            <a:endParaRPr lang="ru-RU" dirty="0"/>
          </a:p>
          <a:p>
            <a:r>
              <a:rPr lang="ru-RU" dirty="0"/>
              <a:t>В настоящее время на </a:t>
            </a:r>
            <a:r>
              <a:rPr lang="ru-RU" dirty="0" smtClean="0"/>
              <a:t>поп в </a:t>
            </a:r>
            <a:r>
              <a:rPr lang="ru-RU" dirty="0"/>
              <a:t>эксплуатации находятся жарочные шкафы ШЖЭСН-2К, </a:t>
            </a:r>
            <a:r>
              <a:rPr lang="ru-RU" dirty="0" smtClean="0"/>
              <a:t>ШПЭСМ-3, ШК- 2А  и др.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8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66" y="1"/>
            <a:ext cx="8853985" cy="8904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Шкаф жарочный электрический секционно-модулированный ШЖЭСМ-2К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66" y="764275"/>
            <a:ext cx="9010934" cy="609372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Состоит </a:t>
            </a:r>
            <a:r>
              <a:rPr lang="ru-RU" dirty="0"/>
              <a:t>из двух однотипных унифицированных жарочных секций (камер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Каждая </a:t>
            </a:r>
            <a:r>
              <a:rPr lang="ru-RU" dirty="0"/>
              <a:t>секция состоит из внутреннего и наружного коробов, пространство между которыми заполнено теплоизоляционными материалами. </a:t>
            </a:r>
            <a:endParaRPr lang="ru-RU" dirty="0" smtClean="0"/>
          </a:p>
          <a:p>
            <a:r>
              <a:rPr lang="ru-RU" dirty="0"/>
              <a:t>Секции выполнены из стальных листов и оборудованы внутри полками для противней. Дверки секций установлены на шарнирах с помощью пружин плотно прижимаются к корпусу и открываются вниз. </a:t>
            </a:r>
          </a:p>
          <a:p>
            <a:r>
              <a:rPr lang="ru-RU" dirty="0"/>
              <a:t>Нагрев секций производится </a:t>
            </a:r>
            <a:r>
              <a:rPr lang="ru-RU" dirty="0" smtClean="0"/>
              <a:t>тэнами</a:t>
            </a:r>
            <a:r>
              <a:rPr lang="ru-RU" dirty="0"/>
              <a:t>, установленными во внутреннем коробе по 3 шт. сверху и по 3 шт. снизу. Верхние тены открыты, нижние тены закрыты подовым листом. </a:t>
            </a:r>
            <a:endParaRPr lang="ru-RU" dirty="0" smtClean="0"/>
          </a:p>
          <a:p>
            <a:r>
              <a:rPr lang="ru-RU" dirty="0" smtClean="0"/>
              <a:t>Пары </a:t>
            </a:r>
            <a:r>
              <a:rPr lang="ru-RU" dirty="0"/>
              <a:t>и </a:t>
            </a:r>
            <a:r>
              <a:rPr lang="ru-RU" dirty="0" smtClean="0"/>
              <a:t>газы удаляются </a:t>
            </a:r>
            <a:r>
              <a:rPr lang="ru-RU" dirty="0"/>
              <a:t>через вентиляционное </a:t>
            </a:r>
            <a:r>
              <a:rPr lang="ru-RU" dirty="0" smtClean="0"/>
              <a:t>отверстие. </a:t>
            </a:r>
          </a:p>
          <a:p>
            <a:r>
              <a:rPr lang="ru-RU" dirty="0" smtClean="0"/>
              <a:t>С </a:t>
            </a:r>
            <a:r>
              <a:rPr lang="ru-RU" dirty="0"/>
              <a:t>правой стороны в специальном отсеке расположен блок электроаппаратуры. На его лицевую панель отдельно для каждой секции выведено: два пакетных переключателя для раздельного управления верхними и нижними </a:t>
            </a:r>
            <a:r>
              <a:rPr lang="ru-RU" dirty="0" smtClean="0"/>
              <a:t>тэнами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Терморегулятор </a:t>
            </a:r>
            <a:r>
              <a:rPr lang="ru-RU" dirty="0"/>
              <a:t>поддерживает </a:t>
            </a:r>
            <a:r>
              <a:rPr lang="ru-RU" dirty="0" smtClean="0"/>
              <a:t>заданную </a:t>
            </a:r>
            <a:r>
              <a:rPr lang="ru-RU" dirty="0"/>
              <a:t>температуру секции в пределах от 100°С до 350°С. Сигнальные лампы позволяют визуально контролировать работу </a:t>
            </a:r>
            <a:r>
              <a:rPr lang="ru-RU" dirty="0" smtClean="0"/>
              <a:t>тэнов</a:t>
            </a:r>
            <a:r>
              <a:rPr lang="ru-RU" dirty="0"/>
              <a:t>.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Жарочный кондитерский шкаф ШК-2А отличается от ШЖЭСМ-2К только тем, что изготовлен не в модулированном исполнении.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pravka053.ru/show_image/12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222"/>
            <a:ext cx="3179483" cy="42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intezf.ru/apps/sintezf/add_files/shkaf_zharochnyj_ehshv3_d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83" y="1489039"/>
            <a:ext cx="2657227" cy="44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61.img.avito.st/640x480/461235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53" y="192437"/>
            <a:ext cx="3054895" cy="30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91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Пекарские шкафы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131" y="914400"/>
            <a:ext cx="8649269" cy="5691116"/>
          </a:xfrm>
        </p:spPr>
        <p:txBody>
          <a:bodyPr/>
          <a:lstStyle/>
          <a:p>
            <a:r>
              <a:rPr lang="ru-RU" dirty="0"/>
              <a:t>Пекарные шкафы предназначены для выпечки мелких хлебобулочных и кондитерских изделий. </a:t>
            </a:r>
            <a:endParaRPr lang="ru-RU" dirty="0" smtClean="0"/>
          </a:p>
          <a:p>
            <a:r>
              <a:rPr lang="ru-RU" dirty="0" smtClean="0"/>
              <a:t>Кондитерские </a:t>
            </a:r>
            <a:r>
              <a:rPr lang="ru-RU" dirty="0"/>
              <a:t>шкафы различаются между собой количеством и размерами рабочих камер, температурой в камере </a:t>
            </a:r>
            <a:r>
              <a:rPr lang="ru-RU"/>
              <a:t>и </a:t>
            </a:r>
            <a:r>
              <a:rPr lang="ru-RU" smtClean="0"/>
              <a:t>мощностью </a:t>
            </a:r>
            <a:r>
              <a:rPr lang="ru-RU" dirty="0"/>
              <a:t>нагревателя. </a:t>
            </a:r>
          </a:p>
          <a:p>
            <a:r>
              <a:rPr lang="ru-RU" dirty="0"/>
              <a:t>В настоящее время на предприятиях общественного питания в эксплуатации находятся </a:t>
            </a:r>
            <a:r>
              <a:rPr lang="ru-RU" dirty="0" smtClean="0"/>
              <a:t>пекарные </a:t>
            </a:r>
            <a:r>
              <a:rPr lang="ru-RU" dirty="0"/>
              <a:t>шкафы ШПЭСМ-3, </a:t>
            </a:r>
            <a:r>
              <a:rPr lang="ru-RU" dirty="0" smtClean="0"/>
              <a:t>ЭШ-ЗМ</a:t>
            </a:r>
            <a:r>
              <a:rPr lang="ru-RU" dirty="0"/>
              <a:t>, КЭП-400.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-sc.org/assets/images/catalog/oborud-dlya-pekaren/podovye-pechi/chuvash/ESh_4K_new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5" y="491319"/>
            <a:ext cx="1966787" cy="30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io-rg.ru/upload/iblock/4dd/hpecm%203%20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36" y="2463374"/>
            <a:ext cx="2117664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caam.ru/sales/food/shkaf_zharochnij_shzhe-1_standartnaya_duhovka_H0002a3b7_2934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64" y="381461"/>
            <a:ext cx="3016832" cy="30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5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6"/>
            <a:ext cx="8772099" cy="76763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Шкаф 	пекарский 	электрический 	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секционно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-модулированный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ШПЭСМ-3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282890"/>
            <a:ext cx="8772099" cy="53226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Шкаф </a:t>
            </a:r>
            <a:r>
              <a:rPr lang="ru-RU" dirty="0"/>
              <a:t>предназначен для выпечки только кондитерских и мелких </a:t>
            </a:r>
            <a:r>
              <a:rPr lang="ru-RU" dirty="0" smtClean="0"/>
              <a:t>хлебобулочных </a:t>
            </a:r>
            <a:r>
              <a:rPr lang="ru-RU" dirty="0" smtClean="0"/>
              <a:t>изделий.</a:t>
            </a:r>
          </a:p>
          <a:p>
            <a:r>
              <a:rPr lang="ru-RU" dirty="0" smtClean="0"/>
              <a:t>Он </a:t>
            </a:r>
            <a:r>
              <a:rPr lang="ru-RU" dirty="0"/>
              <a:t>имеет сварную подставку на которой установлены одна над другой три секции (камеры). С задней и боковых сторон и сверху шкаф облицован стальными эмалированными листами. Пространство между секциями и облицовкой заполнено теплоизоляционным материалом. </a:t>
            </a:r>
          </a:p>
          <a:p>
            <a:r>
              <a:rPr lang="ru-RU" dirty="0"/>
              <a:t>Дверцы шкафа закреплены шарнирами и </a:t>
            </a:r>
            <a:r>
              <a:rPr lang="ru-RU" dirty="0" err="1"/>
              <a:t>теплоизолированы</a:t>
            </a:r>
            <a:r>
              <a:rPr lang="ru-RU" dirty="0"/>
              <a:t>, они имеют задвижку для удаления из секции </a:t>
            </a:r>
            <a:r>
              <a:rPr lang="ru-RU" dirty="0" smtClean="0"/>
              <a:t>испарений, образующихся </a:t>
            </a:r>
            <a:r>
              <a:rPr lang="ru-RU" dirty="0"/>
              <a:t>при выпечке кондитерских изделий. </a:t>
            </a:r>
          </a:p>
          <a:p>
            <a:r>
              <a:rPr lang="ru-RU" dirty="0"/>
              <a:t>В правой части шкафа находится отсек с тремя блоками управления (для каждой секции отдельно). На лицевой панели блока сконструированы сигнальные лампы, показывающие наличие переключателей, с помощью которых регулируют интенсивность нагрева и лимб терморегулятора, автоматически поддерживающего в рабочей камере заданную температуру.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18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57" y="255944"/>
            <a:ext cx="6949270" cy="4673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Правила эксплуатации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368" y="818867"/>
            <a:ext cx="8720919" cy="589583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 </a:t>
            </a:r>
            <a:r>
              <a:rPr lang="ru-RU" dirty="0"/>
              <a:t>работе со шкафом допускаются лица, знающие его устройство и правила техники безопасности. </a:t>
            </a:r>
            <a:endParaRPr lang="ru-RU" dirty="0" smtClean="0"/>
          </a:p>
          <a:p>
            <a:r>
              <a:rPr lang="ru-RU" dirty="0" smtClean="0"/>
              <a:t>Ежедневно </a:t>
            </a:r>
            <a:r>
              <a:rPr lang="ru-RU" dirty="0"/>
              <a:t>перед включением шкафа проверяют исправность заземления и санитарное состояние, а также исправность пускорегулирующих приборов. Затем устанавливают лимб терморегулятора на необходимую температуру, подключают шкаф к электросети и с помощью пакетных переключателей включают рабочие камеры на сильный нагрев. При этом загораются сигнальные лампы.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только камера прогреется до заданной </a:t>
            </a:r>
            <a:r>
              <a:rPr lang="ru-RU" dirty="0" smtClean="0"/>
              <a:t>температуры</a:t>
            </a:r>
            <a:r>
              <a:rPr lang="ru-RU" dirty="0"/>
              <a:t>, сигнальные лампы гаснут, свидетельствуя о готовности шкафа к работе. Осторожно открывают дверки, устанавливают противни или кондитерские листы с продуктами. После пакетные переключатели переводят на слабый или сильный нагрев в зависимости от требований технологии приготовления кулинарных изделий.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переводе шкафа на более низкую температуру нагрева выключают тены и дают шкафу остыть до необходимой температуры. После этого переводят лимб терморегулятора на более низкую степень нагрева и включают тены. </a:t>
            </a:r>
          </a:p>
          <a:p>
            <a:r>
              <a:rPr lang="ru-RU" dirty="0"/>
              <a:t>Количество выходящего пара, образующегося при выпечке продуктов, регулируют с помощью вентиляционного отверстия в зависимости от требований технологического процесса приготовления пищи. </a:t>
            </a:r>
          </a:p>
          <a:p>
            <a:r>
              <a:rPr lang="ru-RU" dirty="0" smtClean="0"/>
              <a:t>Шкаф </a:t>
            </a:r>
            <a:r>
              <a:rPr lang="ru-RU" dirty="0"/>
              <a:t>содержат в чистоте. Ежедневно его наружную поверхность протирают влажной тканью или промывают мыльным раствором, а затем насухо вытирают фланелью. Хромированные детали протирают мягкой сухой тканью. Перед уборкой или осмотром шкаф обязательно отключают от электросети.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71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00" y="133114"/>
            <a:ext cx="7886700" cy="4537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Грили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537" y="791570"/>
            <a:ext cx="5435222" cy="559558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Пресс-гриль </a:t>
            </a:r>
            <a:r>
              <a:rPr lang="ru-RU" b="1" dirty="0" smtClean="0"/>
              <a:t>односекционный</a:t>
            </a:r>
          </a:p>
          <a:p>
            <a:pPr fontAlgn="t"/>
            <a:r>
              <a:rPr lang="ru-RU" dirty="0"/>
              <a:t>предназначен для быстрого приготовления рыбы, мяса, овощей, горячих бутербродов, сосисок, </a:t>
            </a:r>
            <a:r>
              <a:rPr lang="ru-RU" dirty="0" err="1"/>
              <a:t>шаурмы</a:t>
            </a:r>
            <a:r>
              <a:rPr lang="ru-RU" dirty="0"/>
              <a:t>, сэндвичей и тостов. </a:t>
            </a:r>
            <a:endParaRPr lang="ru-RU" dirty="0" smtClean="0"/>
          </a:p>
          <a:p>
            <a:pPr fontAlgn="t"/>
            <a:r>
              <a:rPr lang="ru-RU" dirty="0" smtClean="0"/>
              <a:t>Состоит </a:t>
            </a:r>
            <a:r>
              <a:rPr lang="ru-RU" dirty="0"/>
              <a:t>из двух нагревающихся поверхностей, открывающихся по принципу книжки. На нижнюю часть кладутся продукты, которые прижимаются верхней частью. Контролируя силу нажима, повар может ускорить процесс приготовления блюда. А благодаря рифленой жарочной поверхности, на готовых блюдах получается аппетитная и хрустящая корочка.</a:t>
            </a:r>
          </a:p>
          <a:p>
            <a:pPr fontAlgn="t"/>
            <a:r>
              <a:rPr lang="ru-RU" dirty="0"/>
              <a:t>Температура нагрева регулируется в пределах от 0 до 300 °C.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050" name="Picture 2" descr="http://www.klenmarket.ru/upload/shop_1/2/6/5/item_265394/shop_items_catalog_image265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06" y="1392072"/>
            <a:ext cx="2913122" cy="46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96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1074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 Жарочные, пекарные  и высокочастотные шкафы. Грили</vt:lpstr>
      <vt:lpstr>Жарочные шкафы</vt:lpstr>
      <vt:lpstr>Шкаф жарочный электрический секционно-модулированный ШЖЭСМ-2К</vt:lpstr>
      <vt:lpstr>Презентация PowerPoint</vt:lpstr>
      <vt:lpstr>Пекарские шкафы</vt:lpstr>
      <vt:lpstr>Презентация PowerPoint</vt:lpstr>
      <vt:lpstr>Шкаф  пекарский  электрический  секционно -модулированный ШПЭСМ-3</vt:lpstr>
      <vt:lpstr>Правила эксплуатации</vt:lpstr>
      <vt:lpstr>Грили </vt:lpstr>
      <vt:lpstr>Презентация PowerPoint</vt:lpstr>
      <vt:lpstr>Презентация PowerPoint</vt:lpstr>
      <vt:lpstr>Презентация PowerPoint</vt:lpstr>
      <vt:lpstr>Высокочастотные шкафы </vt:lpstr>
      <vt:lpstr>Презентация PowerPoint</vt:lpstr>
      <vt:lpstr>СВЧ-шкаф "Электроника"  </vt:lpstr>
      <vt:lpstr>Правила эксплуатации</vt:lpstr>
      <vt:lpstr>Требования по технике безопасности СВЧ -шкафов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Жаровня вращающаяся электрическая ЖВЭ-720 </dc:title>
  <dc:creator>USER</dc:creator>
  <cp:lastModifiedBy>USER</cp:lastModifiedBy>
  <cp:revision>7</cp:revision>
  <dcterms:created xsi:type="dcterms:W3CDTF">2020-05-08T10:53:49Z</dcterms:created>
  <dcterms:modified xsi:type="dcterms:W3CDTF">2020-05-12T13:24:43Z</dcterms:modified>
</cp:coreProperties>
</file>