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65" r:id="rId3"/>
    <p:sldId id="257" r:id="rId4"/>
    <p:sldId id="264" r:id="rId5"/>
    <p:sldId id="266" r:id="rId6"/>
    <p:sldId id="259" r:id="rId7"/>
    <p:sldId id="261" r:id="rId8"/>
    <p:sldId id="260" r:id="rId9"/>
    <p:sldId id="267" r:id="rId10"/>
    <p:sldId id="268" r:id="rId11"/>
    <p:sldId id="269" r:id="rId12"/>
    <p:sldId id="270" r:id="rId13"/>
    <p:sldId id="272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52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09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CA35392-A749-4233-B569-887BF5C781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8426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721DA-4850-4E62-8A8E-5CA29C5413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899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586CE-3E95-4C0B-8DB8-7EBB5EDB31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3495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4FB73-99FE-4E9D-886D-68C8A8DBCE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8651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5304A-4F23-489C-A115-EC3370F9A5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2518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D376D-0070-413F-8245-C61BA8E040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29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EFBE0-ACBA-4D66-9BE4-3C7F98F1C8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95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56730-2236-4552-8B7B-4A8F8C83DE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009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61397-7996-4AFA-B8F7-38C51F44AB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328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42B2E-ACA3-43BD-98A9-BA81B81739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032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78C8D-17E9-456D-A24E-EBB8995CBA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114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84CB3-8F5F-4E8A-A03B-64D7460627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75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A2397-168B-404D-B39D-6BFAEBD140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606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64DAE-DD91-4267-803D-CD65BA6D8C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825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EBE4ECF-005C-4232-A94E-0ED947FA45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9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9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/>
      <p:bldP spid="3994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94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94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94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94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9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E%D0%BF%D0%B0%D1%82%D0%BA%D0%B0" TargetMode="External"/><Relationship Id="rId2" Type="http://schemas.openxmlformats.org/officeDocument/2006/relationships/hyperlink" Target="http://ru.wikipedia.org/w/index.php?title=%D0%9E%D0%BA%D0%BE%D1%80%D0%BE%D0%BA&amp;action=edit&amp;redlink=1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hyperlink" Target="http://ru.wikipedia.org/w/index.php?title=%D0%93%D1%80%D1%83%D0%B4%D0%B8%D0%BD%D0%BA%D0%B0&amp;action=edit&amp;redlink=1" TargetMode="External"/><Relationship Id="rId4" Type="http://schemas.openxmlformats.org/officeDocument/2006/relationships/hyperlink" Target="http://ru.wikipedia.org/wiki/%D0%9A%D0%BE%D1%80%D0%B5%D0%B9%D0%BA%D0%B0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3800" y="333375"/>
            <a:ext cx="3381375" cy="1728788"/>
          </a:xfrm>
        </p:spPr>
        <p:txBody>
          <a:bodyPr/>
          <a:lstStyle/>
          <a:p>
            <a:pPr eaLnBrk="1" hangingPunct="1"/>
            <a:r>
              <a:rPr lang="ru-RU" altLang="ru-RU" sz="4000" b="1" smtClean="0"/>
              <a:t>Мясо убойных животных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2781300"/>
            <a:ext cx="7704137" cy="3816350"/>
          </a:xfrm>
        </p:spPr>
        <p:txBody>
          <a:bodyPr/>
          <a:lstStyle/>
          <a:p>
            <a:pPr eaLnBrk="1" hangingPunct="1"/>
            <a:r>
              <a:rPr lang="ru-RU" altLang="ru-RU" smtClean="0"/>
              <a:t>Мясо важнейший продукт питания, т. к. содержит почти все необходимые для организма человека питательные вещества в нужном количественном соотношении.</a:t>
            </a:r>
          </a:p>
        </p:txBody>
      </p:sp>
      <p:pic>
        <p:nvPicPr>
          <p:cNvPr id="3076" name="Picture 4" descr="j01496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33375"/>
            <a:ext cx="38163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/>
              <a:t>Схема розничной разделки бараньей и козьей туши: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2800" b="1" smtClean="0"/>
          </a:p>
          <a:p>
            <a:pPr eaLnBrk="1" hangingPunct="1">
              <a:lnSpc>
                <a:spcPct val="80000"/>
              </a:lnSpc>
            </a:pPr>
            <a:endParaRPr lang="ru-RU" altLang="ru-RU" sz="2800" b="1" smtClean="0"/>
          </a:p>
          <a:p>
            <a:pPr eaLnBrk="1" hangingPunct="1">
              <a:lnSpc>
                <a:spcPct val="80000"/>
              </a:lnSpc>
            </a:pPr>
            <a:endParaRPr lang="ru-RU" altLang="ru-RU" sz="2800" b="1" smtClean="0"/>
          </a:p>
          <a:p>
            <a:pPr eaLnBrk="1" hangingPunct="1">
              <a:lnSpc>
                <a:spcPct val="80000"/>
              </a:lnSpc>
            </a:pPr>
            <a:endParaRPr lang="ru-RU" altLang="ru-RU" sz="2800" b="1" smtClean="0"/>
          </a:p>
          <a:p>
            <a:pPr eaLnBrk="1" hangingPunct="1">
              <a:lnSpc>
                <a:spcPct val="80000"/>
              </a:lnSpc>
            </a:pPr>
            <a:endParaRPr lang="ru-RU" altLang="ru-RU" sz="2800" b="1" smtClean="0"/>
          </a:p>
          <a:p>
            <a:pPr eaLnBrk="1" hangingPunct="1">
              <a:lnSpc>
                <a:spcPct val="80000"/>
              </a:lnSpc>
            </a:pPr>
            <a:endParaRPr lang="ru-RU" altLang="ru-RU" sz="2800" b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1 — зарез; 2 —предплечье; 3 — лопаточно-спинная часть; 4 — поясничная часть; 5 — тазобедренная часть; 6 — задняя голяшка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052513"/>
            <a:ext cx="4751387" cy="244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3" name="Picture 6" descr="abb5_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3573463"/>
            <a:ext cx="3529013" cy="2559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793038" cy="982662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/>
              <a:t>Схема</a:t>
            </a:r>
            <a:r>
              <a:rPr lang="ru-RU" altLang="ru-RU" sz="4000" b="1" smtClean="0"/>
              <a:t> </a:t>
            </a:r>
            <a:r>
              <a:rPr lang="ru-RU" altLang="ru-RU" sz="3200" b="1" smtClean="0"/>
              <a:t>розничной</a:t>
            </a:r>
            <a:r>
              <a:rPr lang="ru-RU" altLang="ru-RU" sz="4000" b="1" smtClean="0"/>
              <a:t> </a:t>
            </a:r>
            <a:r>
              <a:rPr lang="ru-RU" altLang="ru-RU" sz="3200" b="1" smtClean="0"/>
              <a:t>разделки</a:t>
            </a:r>
            <a:r>
              <a:rPr lang="ru-RU" altLang="ru-RU" sz="4000" b="1" smtClean="0"/>
              <a:t> </a:t>
            </a:r>
            <a:r>
              <a:rPr lang="ru-RU" altLang="ru-RU" sz="3200" b="1" smtClean="0"/>
              <a:t>свиной туши: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061200" cy="4114800"/>
          </a:xfrm>
        </p:spPr>
        <p:txBody>
          <a:bodyPr/>
          <a:lstStyle/>
          <a:p>
            <a:pPr eaLnBrk="1" hangingPunct="1"/>
            <a:endParaRPr lang="ru-RU" altLang="ru-RU" sz="2800" b="1" smtClean="0"/>
          </a:p>
          <a:p>
            <a:pPr eaLnBrk="1" hangingPunct="1"/>
            <a:endParaRPr lang="ru-RU" altLang="ru-RU" sz="2800" b="1" smtClean="0"/>
          </a:p>
          <a:p>
            <a:pPr eaLnBrk="1" hangingPunct="1"/>
            <a:endParaRPr lang="ru-RU" altLang="ru-RU" sz="2800" b="1" smtClean="0"/>
          </a:p>
          <a:p>
            <a:pPr eaLnBrk="1" hangingPunct="1"/>
            <a:endParaRPr lang="ru-RU" altLang="ru-RU" sz="2800" b="1" smtClean="0"/>
          </a:p>
          <a:p>
            <a:pPr eaLnBrk="1" hangingPunct="1"/>
            <a:endParaRPr lang="ru-RU" altLang="ru-RU" sz="2800" b="1" smtClean="0"/>
          </a:p>
          <a:p>
            <a:pPr eaLnBrk="1" hangingPunct="1"/>
            <a:r>
              <a:rPr lang="ru-RU" altLang="ru-RU" sz="2800" b="1" smtClean="0"/>
              <a:t>1 </a:t>
            </a:r>
            <a:r>
              <a:rPr lang="ru-RU" altLang="ru-RU" sz="2000" b="1" smtClean="0"/>
              <a:t>— лопаточная часть; 2 — спинная часть (корейка); 3 — грудинка;4 — поясничная часть с пашиной; 5 — окорок; 6 — предплечье (рулька);7 — голяшка.</a:t>
            </a:r>
          </a:p>
        </p:txBody>
      </p:sp>
      <p:pic>
        <p:nvPicPr>
          <p:cNvPr id="13316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1341438"/>
            <a:ext cx="5832475" cy="3024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66762"/>
          </a:xfrm>
        </p:spPr>
        <p:txBody>
          <a:bodyPr/>
          <a:lstStyle/>
          <a:p>
            <a:pPr algn="ctr" eaLnBrk="1" hangingPunct="1"/>
            <a:r>
              <a:rPr lang="ru-RU" altLang="ru-RU" sz="2800" smtClean="0"/>
              <a:t>Приготовление блюд в кулинарии из различных частей туши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1196975"/>
            <a:ext cx="7488237" cy="5040313"/>
          </a:xfrm>
        </p:spPr>
        <p:txBody>
          <a:bodyPr/>
          <a:lstStyle/>
          <a:p>
            <a:pPr eaLnBrk="1" hangingPunct="1"/>
            <a:r>
              <a:rPr lang="ru-RU" altLang="ru-RU" sz="2400" u="sng" smtClean="0"/>
              <a:t>                                                  </a:t>
            </a:r>
          </a:p>
          <a:p>
            <a:pPr eaLnBrk="1" hangingPunct="1"/>
            <a:r>
              <a:rPr lang="ru-RU" altLang="ru-RU" sz="2400" u="sng" smtClean="0"/>
              <a:t>Для жарки крупными кусками:</a:t>
            </a:r>
            <a:endParaRPr lang="ru-RU" altLang="ru-RU" sz="2400" b="1" u="sng" smtClean="0"/>
          </a:p>
          <a:p>
            <a:pPr eaLnBrk="1" hangingPunct="1"/>
            <a:r>
              <a:rPr lang="ru-RU" altLang="ru-RU" sz="2000" b="1" smtClean="0"/>
              <a:t>из говядины используют </a:t>
            </a:r>
            <a:r>
              <a:rPr lang="ru-RU" altLang="ru-RU" sz="2000" smtClean="0"/>
              <a:t> </a:t>
            </a:r>
            <a:r>
              <a:rPr lang="ru-RU" altLang="ru-RU" sz="2000" smtClean="0">
                <a:solidFill>
                  <a:schemeClr val="hlink"/>
                </a:solidFill>
              </a:rPr>
              <a:t>вырезку, спинная и поясничная части; </a:t>
            </a:r>
          </a:p>
          <a:p>
            <a:pPr eaLnBrk="1" hangingPunct="1"/>
            <a:r>
              <a:rPr lang="ru-RU" altLang="ru-RU" sz="2000" smtClean="0"/>
              <a:t>из</a:t>
            </a:r>
            <a:r>
              <a:rPr lang="ru-RU" altLang="ru-RU" sz="2000" smtClean="0">
                <a:solidFill>
                  <a:schemeClr val="folHlink"/>
                </a:solidFill>
              </a:rPr>
              <a:t> телятины, баранины, свинины </a:t>
            </a:r>
            <a:r>
              <a:rPr lang="ru-RU" altLang="ru-RU" sz="2000" smtClean="0"/>
              <a:t>используют </a:t>
            </a:r>
            <a:r>
              <a:rPr lang="ru-RU" altLang="ru-RU" sz="2000" smtClean="0">
                <a:hlinkClick r:id="rId2" tooltip="Окорок (страница отсутствует)"/>
              </a:rPr>
              <a:t>окорока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3" tooltip="Лопатка"/>
              </a:rPr>
              <a:t>лопатки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4" tooltip="Корейка"/>
              </a:rPr>
              <a:t>корейки</a:t>
            </a:r>
            <a:r>
              <a:rPr lang="ru-RU" altLang="ru-RU" sz="2000" smtClean="0"/>
              <a:t>, </a:t>
            </a:r>
            <a:r>
              <a:rPr lang="ru-RU" altLang="ru-RU" sz="2000" smtClean="0">
                <a:hlinkClick r:id="rId5" tooltip="Грудинка (страница отсутствует)"/>
              </a:rPr>
              <a:t>грудинки</a:t>
            </a:r>
            <a:r>
              <a:rPr lang="ru-RU" altLang="ru-RU" sz="2000" smtClean="0"/>
              <a:t>; </a:t>
            </a:r>
          </a:p>
          <a:p>
            <a:pPr eaLnBrk="1" hangingPunct="1"/>
            <a:r>
              <a:rPr lang="ru-RU" altLang="ru-RU" sz="2400" u="sng" smtClean="0"/>
              <a:t>Для тушения порционных и более мелких кусков используют: </a:t>
            </a:r>
          </a:p>
          <a:p>
            <a:pPr eaLnBrk="1" hangingPunct="1"/>
            <a:r>
              <a:rPr lang="ru-RU" altLang="ru-RU" sz="2000" u="sng" smtClean="0"/>
              <a:t>мякоть задней и передней ног и покромки</a:t>
            </a:r>
            <a:r>
              <a:rPr lang="ru-RU" altLang="ru-RU" sz="2800" u="sng" smtClean="0"/>
              <a:t> </a:t>
            </a:r>
            <a:r>
              <a:rPr lang="ru-RU" altLang="ru-RU" sz="2000" u="sng" smtClean="0">
                <a:solidFill>
                  <a:schemeClr val="tx2"/>
                </a:solidFill>
              </a:rPr>
              <a:t>говяжьих туш</a:t>
            </a:r>
            <a:r>
              <a:rPr lang="ru-RU" altLang="ru-RU" sz="2000" u="sng" smtClean="0"/>
              <a:t>, грудинку и лопатку </a:t>
            </a:r>
            <a:r>
              <a:rPr lang="ru-RU" altLang="ru-RU" sz="2000" u="sng" smtClean="0">
                <a:solidFill>
                  <a:schemeClr val="tx2"/>
                </a:solidFill>
              </a:rPr>
              <a:t>баранины, телятины.</a:t>
            </a:r>
            <a:r>
              <a:rPr lang="ru-RU" altLang="ru-RU" sz="2800" smtClean="0">
                <a:solidFill>
                  <a:schemeClr val="tx2"/>
                </a:solidFill>
              </a:rPr>
              <a:t> </a:t>
            </a:r>
            <a:endParaRPr lang="ru-RU" altLang="ru-RU" sz="2400" u="sng" smtClean="0">
              <a:solidFill>
                <a:schemeClr val="tx2"/>
              </a:solidFill>
            </a:endParaRPr>
          </a:p>
          <a:p>
            <a:pPr eaLnBrk="1" hangingPunct="1"/>
            <a:r>
              <a:rPr lang="ru-RU" altLang="ru-RU" sz="2400" u="sng" smtClean="0">
                <a:solidFill>
                  <a:schemeClr val="tx2"/>
                </a:solidFill>
              </a:rPr>
              <a:t>Приготавливают самые разнообразные блюда и изделия из мяса различных животных</a:t>
            </a:r>
          </a:p>
        </p:txBody>
      </p:sp>
      <p:pic>
        <p:nvPicPr>
          <p:cNvPr id="14340" name="Picture 6" descr="svinay"/>
          <p:cNvPicPr>
            <a:picLocks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92950" y="620713"/>
            <a:ext cx="1685925" cy="1223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4064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Виды мяса по термическому состоянию.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765175"/>
            <a:ext cx="7772400" cy="5367338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grpSp>
        <p:nvGrpSpPr>
          <p:cNvPr id="15364" name="Group 36"/>
          <p:cNvGrpSpPr>
            <a:grpSpLocks noChangeAspect="1"/>
          </p:cNvGrpSpPr>
          <p:nvPr/>
        </p:nvGrpSpPr>
        <p:grpSpPr bwMode="auto">
          <a:xfrm>
            <a:off x="0" y="0"/>
            <a:ext cx="8820150" cy="6858000"/>
            <a:chOff x="4728" y="758"/>
            <a:chExt cx="7200" cy="4646"/>
          </a:xfrm>
        </p:grpSpPr>
        <p:sp>
          <p:nvSpPr>
            <p:cNvPr id="15365" name="AutoShape 37"/>
            <p:cNvSpPr>
              <a:spLocks noChangeAspect="1" noChangeArrowheads="1"/>
            </p:cNvSpPr>
            <p:nvPr/>
          </p:nvSpPr>
          <p:spPr bwMode="auto">
            <a:xfrm>
              <a:off x="4728" y="758"/>
              <a:ext cx="7200" cy="4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5366" name="Text Box 38"/>
            <p:cNvSpPr txBox="1">
              <a:spLocks noChangeArrowheads="1"/>
            </p:cNvSpPr>
            <p:nvPr/>
          </p:nvSpPr>
          <p:spPr bwMode="auto">
            <a:xfrm>
              <a:off x="5301" y="1736"/>
              <a:ext cx="738" cy="32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ru-RU" altLang="ru-RU" sz="1400" b="1"/>
                <a:t>парное </a:t>
              </a:r>
              <a:endParaRPr lang="ru-RU" altLang="ru-RU" sz="1200"/>
            </a:p>
          </p:txBody>
        </p:sp>
        <p:sp>
          <p:nvSpPr>
            <p:cNvPr id="15367" name="Text Box 39"/>
            <p:cNvSpPr txBox="1">
              <a:spLocks noChangeArrowheads="1"/>
            </p:cNvSpPr>
            <p:nvPr/>
          </p:nvSpPr>
          <p:spPr bwMode="auto">
            <a:xfrm>
              <a:off x="6855" y="1736"/>
              <a:ext cx="983" cy="32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ru-RU" altLang="ru-RU" sz="1400" b="1"/>
                <a:t>остывшее</a:t>
              </a:r>
              <a:r>
                <a:rPr lang="ru-RU" altLang="ru-RU" sz="1000"/>
                <a:t> </a:t>
              </a:r>
            </a:p>
          </p:txBody>
        </p:sp>
        <p:sp>
          <p:nvSpPr>
            <p:cNvPr id="15368" name="Text Box 40"/>
            <p:cNvSpPr txBox="1">
              <a:spLocks noChangeArrowheads="1"/>
            </p:cNvSpPr>
            <p:nvPr/>
          </p:nvSpPr>
          <p:spPr bwMode="auto">
            <a:xfrm>
              <a:off x="8492" y="1736"/>
              <a:ext cx="1226" cy="32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1400" b="1"/>
                <a:t>охлажденное </a:t>
              </a:r>
              <a:endParaRPr lang="ru-RU" altLang="ru-RU" sz="1200"/>
            </a:p>
          </p:txBody>
        </p:sp>
        <p:sp>
          <p:nvSpPr>
            <p:cNvPr id="15369" name="Text Box 41"/>
            <p:cNvSpPr txBox="1">
              <a:spLocks noChangeArrowheads="1"/>
            </p:cNvSpPr>
            <p:nvPr/>
          </p:nvSpPr>
          <p:spPr bwMode="auto">
            <a:xfrm>
              <a:off x="10373" y="1736"/>
              <a:ext cx="1065" cy="32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ru-RU" altLang="ru-RU" sz="1400" b="1"/>
                <a:t>мороженое</a:t>
              </a:r>
              <a:r>
                <a:rPr lang="ru-RU" altLang="ru-RU" sz="1200" b="1"/>
                <a:t> </a:t>
              </a:r>
              <a:endParaRPr lang="ru-RU" altLang="ru-RU" sz="1200"/>
            </a:p>
          </p:txBody>
        </p:sp>
        <p:sp>
          <p:nvSpPr>
            <p:cNvPr id="15370" name="Text Box 42"/>
            <p:cNvSpPr txBox="1">
              <a:spLocks noChangeArrowheads="1"/>
            </p:cNvSpPr>
            <p:nvPr/>
          </p:nvSpPr>
          <p:spPr bwMode="auto">
            <a:xfrm>
              <a:off x="4973" y="1247"/>
              <a:ext cx="6219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333333"/>
                  </a:solidFill>
                </a:rPr>
                <a:t>В зависимости от температуры в толще мышц различают следующие виды мяса: </a:t>
              </a:r>
            </a:p>
            <a:p>
              <a:pPr eaLnBrk="1" hangingPunct="1"/>
              <a:endParaRPr lang="ru-RU" altLang="ru-RU" sz="1400"/>
            </a:p>
          </p:txBody>
        </p:sp>
        <p:sp>
          <p:nvSpPr>
            <p:cNvPr id="15371" name="Text Box 43"/>
            <p:cNvSpPr txBox="1">
              <a:spLocks noChangeArrowheads="1"/>
            </p:cNvSpPr>
            <p:nvPr/>
          </p:nvSpPr>
          <p:spPr bwMode="auto">
            <a:xfrm>
              <a:off x="4892" y="2225"/>
              <a:ext cx="1554" cy="1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ru-RU" altLang="ru-RU" sz="900" b="1"/>
                <a:t>высоко ценится в производстве вареных колбас,</a:t>
              </a:r>
              <a:r>
                <a:rPr lang="ru-RU" altLang="ru-RU" sz="1000" b="1"/>
                <a:t> </a:t>
              </a:r>
              <a:r>
                <a:rPr lang="ru-RU" altLang="ru-RU" sz="900" b="1"/>
                <a:t>поскольку обладает большой</a:t>
              </a:r>
              <a:r>
                <a:rPr lang="ru-RU" altLang="ru-RU" sz="900" b="1">
                  <a:solidFill>
                    <a:srgbClr val="808080"/>
                  </a:solidFill>
                </a:rPr>
                <a:t> </a:t>
              </a:r>
              <a:r>
                <a:rPr lang="ru-RU" altLang="ru-RU" sz="900" b="1"/>
                <a:t>влагопоглотитель-ной способностью.</a:t>
              </a:r>
              <a:r>
                <a:rPr lang="ru-RU" altLang="ru-RU" sz="1000" b="1"/>
                <a:t> Но не рекомендуют есть из него блюда, т.к. после смерти в нём содержатся гормоны адреналина (страх животного перед смертью), которые вызывают у человека агрессию, накапливаясь в организме</a:t>
              </a:r>
              <a:endParaRPr lang="ru-RU" altLang="ru-RU" sz="1000"/>
            </a:p>
          </p:txBody>
        </p:sp>
        <p:sp>
          <p:nvSpPr>
            <p:cNvPr id="15372" name="Text Box 44"/>
            <p:cNvSpPr txBox="1">
              <a:spLocks noChangeArrowheads="1"/>
            </p:cNvSpPr>
            <p:nvPr/>
          </p:nvSpPr>
          <p:spPr bwMode="auto">
            <a:xfrm>
              <a:off x="6692" y="2225"/>
              <a:ext cx="1309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ru-RU" altLang="ru-RU" sz="1400" b="1"/>
                <a:t>t не выше 15°С</a:t>
              </a:r>
            </a:p>
            <a:p>
              <a:pPr eaLnBrk="1" hangingPunct="1"/>
              <a:endParaRPr lang="ru-RU" altLang="ru-RU" sz="1400"/>
            </a:p>
          </p:txBody>
        </p:sp>
        <p:sp>
          <p:nvSpPr>
            <p:cNvPr id="15373" name="Text Box 45"/>
            <p:cNvSpPr txBox="1">
              <a:spLocks noChangeArrowheads="1"/>
            </p:cNvSpPr>
            <p:nvPr/>
          </p:nvSpPr>
          <p:spPr bwMode="auto">
            <a:xfrm>
              <a:off x="8410" y="2225"/>
              <a:ext cx="1554" cy="1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ru-RU" altLang="ru-RU" sz="1600" b="1"/>
                <a:t>от 0°С до 4°С; </a:t>
              </a:r>
              <a:r>
                <a:rPr lang="ru-RU" altLang="ru-RU" sz="1400" b="1"/>
                <a:t>пищевая ценность и кулинарные достоинства этого мяса выше, чем у всех других видов</a:t>
              </a:r>
              <a:endParaRPr lang="ru-RU" altLang="ru-RU" sz="1400"/>
            </a:p>
          </p:txBody>
        </p:sp>
        <p:sp>
          <p:nvSpPr>
            <p:cNvPr id="15374" name="Text Box 46"/>
            <p:cNvSpPr txBox="1">
              <a:spLocks noChangeArrowheads="1"/>
            </p:cNvSpPr>
            <p:nvPr/>
          </p:nvSpPr>
          <p:spPr bwMode="auto">
            <a:xfrm>
              <a:off x="10292" y="2225"/>
              <a:ext cx="1391" cy="5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ru-RU" altLang="ru-RU" sz="1600"/>
                <a:t>в толще мышц не выше - 6°С</a:t>
              </a:r>
            </a:p>
          </p:txBody>
        </p:sp>
        <p:sp>
          <p:nvSpPr>
            <p:cNvPr id="15375" name="Text Box 47"/>
            <p:cNvSpPr txBox="1">
              <a:spLocks noChangeArrowheads="1"/>
            </p:cNvSpPr>
            <p:nvPr/>
          </p:nvSpPr>
          <p:spPr bwMode="auto">
            <a:xfrm>
              <a:off x="5464" y="3855"/>
              <a:ext cx="2372" cy="8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ru-RU" altLang="ru-RU" sz="2000" b="1" i="1" u="sng"/>
                <a:t>Оттаявшее мясо</a:t>
              </a:r>
              <a:r>
                <a:rPr lang="ru-RU" altLang="ru-RU" sz="1200">
                  <a:solidFill>
                    <a:srgbClr val="808080"/>
                  </a:solidFill>
                </a:rPr>
                <a:t> </a:t>
              </a:r>
              <a:r>
                <a:rPr lang="ru-RU" altLang="ru-RU" sz="1600" b="1"/>
                <a:t>теряет много мясного сока, снижается его пищевая ценность.</a:t>
              </a:r>
            </a:p>
            <a:p>
              <a:pPr eaLnBrk="1" hangingPunct="1"/>
              <a:endParaRPr lang="ru-RU" altLang="ru-RU" sz="1600"/>
            </a:p>
          </p:txBody>
        </p:sp>
        <p:sp>
          <p:nvSpPr>
            <p:cNvPr id="15376" name="Text Box 48"/>
            <p:cNvSpPr txBox="1">
              <a:spLocks noChangeArrowheads="1"/>
            </p:cNvSpPr>
            <p:nvPr/>
          </p:nvSpPr>
          <p:spPr bwMode="auto">
            <a:xfrm>
              <a:off x="9146" y="3855"/>
              <a:ext cx="2618" cy="9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ru-RU" altLang="ru-RU" b="1" i="1" u="sng"/>
                <a:t>Повторно замороженное мясо</a:t>
              </a:r>
              <a:r>
                <a:rPr lang="ru-RU" altLang="ru-RU" sz="1000">
                  <a:solidFill>
                    <a:srgbClr val="808080"/>
                  </a:solidFill>
                </a:rPr>
                <a:t> </a:t>
              </a:r>
              <a:r>
                <a:rPr lang="ru-RU" altLang="ru-RU" sz="1400" b="1"/>
                <a:t>к реализации не допускается и используется для промышленной переработки.</a:t>
              </a:r>
              <a:endParaRPr lang="ru-RU" altLang="ru-RU" sz="1400"/>
            </a:p>
          </p:txBody>
        </p:sp>
        <p:sp>
          <p:nvSpPr>
            <p:cNvPr id="15377" name="Line 49"/>
            <p:cNvSpPr>
              <a:spLocks noChangeShapeType="1"/>
            </p:cNvSpPr>
            <p:nvPr/>
          </p:nvSpPr>
          <p:spPr bwMode="auto">
            <a:xfrm flipH="1">
              <a:off x="5628" y="1166"/>
              <a:ext cx="655" cy="5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8" name="Line 50"/>
            <p:cNvSpPr>
              <a:spLocks noChangeShapeType="1"/>
            </p:cNvSpPr>
            <p:nvPr/>
          </p:nvSpPr>
          <p:spPr bwMode="auto">
            <a:xfrm>
              <a:off x="7346" y="1166"/>
              <a:ext cx="0" cy="5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9" name="Line 51"/>
            <p:cNvSpPr>
              <a:spLocks noChangeShapeType="1"/>
            </p:cNvSpPr>
            <p:nvPr/>
          </p:nvSpPr>
          <p:spPr bwMode="auto">
            <a:xfrm>
              <a:off x="9064" y="1166"/>
              <a:ext cx="0" cy="5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0" name="Line 52"/>
            <p:cNvSpPr>
              <a:spLocks noChangeShapeType="1"/>
            </p:cNvSpPr>
            <p:nvPr/>
          </p:nvSpPr>
          <p:spPr bwMode="auto">
            <a:xfrm>
              <a:off x="10046" y="1166"/>
              <a:ext cx="900" cy="5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1" name="Line 53"/>
            <p:cNvSpPr>
              <a:spLocks noChangeShapeType="1"/>
            </p:cNvSpPr>
            <p:nvPr/>
          </p:nvSpPr>
          <p:spPr bwMode="auto">
            <a:xfrm>
              <a:off x="5628" y="2062"/>
              <a:ext cx="0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2" name="Line 54"/>
            <p:cNvSpPr>
              <a:spLocks noChangeShapeType="1"/>
            </p:cNvSpPr>
            <p:nvPr/>
          </p:nvSpPr>
          <p:spPr bwMode="auto">
            <a:xfrm>
              <a:off x="7346" y="2062"/>
              <a:ext cx="0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3" name="Line 55"/>
            <p:cNvSpPr>
              <a:spLocks noChangeShapeType="1"/>
            </p:cNvSpPr>
            <p:nvPr/>
          </p:nvSpPr>
          <p:spPr bwMode="auto">
            <a:xfrm>
              <a:off x="9146" y="2062"/>
              <a:ext cx="0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4" name="Line 56"/>
            <p:cNvSpPr>
              <a:spLocks noChangeShapeType="1"/>
            </p:cNvSpPr>
            <p:nvPr/>
          </p:nvSpPr>
          <p:spPr bwMode="auto">
            <a:xfrm>
              <a:off x="10946" y="2062"/>
              <a:ext cx="0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5" name="Line 57"/>
            <p:cNvSpPr>
              <a:spLocks noChangeShapeType="1"/>
            </p:cNvSpPr>
            <p:nvPr/>
          </p:nvSpPr>
          <p:spPr bwMode="auto">
            <a:xfrm>
              <a:off x="5710" y="2062"/>
              <a:ext cx="1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6" name="Line 58"/>
            <p:cNvSpPr>
              <a:spLocks noChangeShapeType="1"/>
            </p:cNvSpPr>
            <p:nvPr/>
          </p:nvSpPr>
          <p:spPr bwMode="auto">
            <a:xfrm>
              <a:off x="7428" y="2062"/>
              <a:ext cx="1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7" name="Line 59"/>
            <p:cNvSpPr>
              <a:spLocks noChangeShapeType="1"/>
            </p:cNvSpPr>
            <p:nvPr/>
          </p:nvSpPr>
          <p:spPr bwMode="auto">
            <a:xfrm>
              <a:off x="9228" y="2062"/>
              <a:ext cx="1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8" name="Line 60"/>
            <p:cNvSpPr>
              <a:spLocks noChangeShapeType="1"/>
            </p:cNvSpPr>
            <p:nvPr/>
          </p:nvSpPr>
          <p:spPr bwMode="auto">
            <a:xfrm>
              <a:off x="11028" y="2062"/>
              <a:ext cx="1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9" name="Line 61"/>
            <p:cNvSpPr>
              <a:spLocks noChangeShapeType="1"/>
            </p:cNvSpPr>
            <p:nvPr/>
          </p:nvSpPr>
          <p:spPr bwMode="auto">
            <a:xfrm>
              <a:off x="11110" y="2062"/>
              <a:ext cx="1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90" name="Line 62"/>
            <p:cNvSpPr>
              <a:spLocks noChangeShapeType="1"/>
            </p:cNvSpPr>
            <p:nvPr/>
          </p:nvSpPr>
          <p:spPr bwMode="auto">
            <a:xfrm>
              <a:off x="9310" y="2062"/>
              <a:ext cx="1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91" name="Line 63"/>
            <p:cNvSpPr>
              <a:spLocks noChangeShapeType="1"/>
            </p:cNvSpPr>
            <p:nvPr/>
          </p:nvSpPr>
          <p:spPr bwMode="auto">
            <a:xfrm>
              <a:off x="7510" y="2062"/>
              <a:ext cx="1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92" name="Line 64"/>
            <p:cNvSpPr>
              <a:spLocks noChangeShapeType="1"/>
            </p:cNvSpPr>
            <p:nvPr/>
          </p:nvSpPr>
          <p:spPr bwMode="auto">
            <a:xfrm>
              <a:off x="5792" y="2062"/>
              <a:ext cx="1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93" name="Line 65"/>
            <p:cNvSpPr>
              <a:spLocks noChangeShapeType="1"/>
            </p:cNvSpPr>
            <p:nvPr/>
          </p:nvSpPr>
          <p:spPr bwMode="auto">
            <a:xfrm>
              <a:off x="6528" y="1166"/>
              <a:ext cx="1" cy="26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94" name="Line 66"/>
            <p:cNvSpPr>
              <a:spLocks noChangeShapeType="1"/>
            </p:cNvSpPr>
            <p:nvPr/>
          </p:nvSpPr>
          <p:spPr bwMode="auto">
            <a:xfrm>
              <a:off x="10046" y="1166"/>
              <a:ext cx="1" cy="26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 smtClean="0"/>
              <a:t>Биохимическая</a:t>
            </a:r>
            <a:r>
              <a:rPr lang="ru-RU" altLang="ru-RU" b="1" smtClean="0"/>
              <a:t> </a:t>
            </a:r>
            <a:r>
              <a:rPr lang="ru-RU" altLang="ru-RU" sz="2400" b="1" smtClean="0"/>
              <a:t>обоснованность ежедневного употребления мяса</a:t>
            </a:r>
            <a:r>
              <a:rPr lang="ru-RU" altLang="ru-RU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latin typeface="Times New Roman" panose="02020603050405020304" pitchFamily="18" charset="0"/>
              </a:rPr>
              <a:t>Питательные свойства белков переоценить невозможно, очень важным моментом является тот биохимический факт, что в мясе содержатся двадцать незаменимых кислот, которые должны поступать в организм человека ежесуточно с продуктами питания. Подобные биохимические компоненты входят в состав только мясных продуктов, и, кроме того, в состав мяса входят полноценный набор витаминов, недостаток которых в организме может повлечь опасность для жизни.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latin typeface="Times New Roman" panose="02020603050405020304" pitchFamily="18" charset="0"/>
              </a:rPr>
              <a:t>Существует ошибочное мнение, что фрукты и овощи могут полностью восполнить недостаток витаминов. Это фатальное заблуждение! Только мясо и мясные продукты могут в полной мере обеспечить суточную потребность организма в витаминах и микроэлементах. Хроническая постоянная недостаточность мясных белков с поступающей в организм пищей, приводит к необратимым дегенеративным изменениям на генетическом уровне.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>
                <a:solidFill>
                  <a:schemeClr val="hlink"/>
                </a:solidFill>
              </a:rPr>
              <a:t>Мясо -</a:t>
            </a:r>
            <a:r>
              <a:rPr lang="ru-RU" altLang="ru-RU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Это туша убойного животного, с которой снята шкура, отделены голова, нижние части конечностей и внутренние органы. </a:t>
            </a:r>
          </a:p>
        </p:txBody>
      </p:sp>
      <p:pic>
        <p:nvPicPr>
          <p:cNvPr id="4100" name="Picture 4" descr="abb2_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2133600"/>
            <a:ext cx="3167063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3348038" y="0"/>
            <a:ext cx="144462" cy="260350"/>
          </a:xfrm>
        </p:spPr>
        <p:txBody>
          <a:bodyPr/>
          <a:lstStyle/>
          <a:p>
            <a:pPr eaLnBrk="1" hangingPunct="1"/>
            <a:endParaRPr lang="ru-RU" altLang="ru-RU" sz="24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grpSp>
        <p:nvGrpSpPr>
          <p:cNvPr id="5124" name="Group 4"/>
          <p:cNvGrpSpPr>
            <a:grpSpLocks noChangeAspect="1"/>
          </p:cNvGrpSpPr>
          <p:nvPr/>
        </p:nvGrpSpPr>
        <p:grpSpPr bwMode="auto">
          <a:xfrm>
            <a:off x="250825" y="260350"/>
            <a:ext cx="8569325" cy="6294438"/>
            <a:chOff x="4728" y="1088"/>
            <a:chExt cx="7200" cy="3668"/>
          </a:xfrm>
        </p:grpSpPr>
        <p:sp>
          <p:nvSpPr>
            <p:cNvPr id="5148" name="AutoShape 5"/>
            <p:cNvSpPr>
              <a:spLocks noChangeAspect="1" noChangeArrowheads="1"/>
            </p:cNvSpPr>
            <p:nvPr/>
          </p:nvSpPr>
          <p:spPr bwMode="auto">
            <a:xfrm>
              <a:off x="4728" y="1088"/>
              <a:ext cx="7200" cy="3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49" name="Text Box 6"/>
            <p:cNvSpPr txBox="1">
              <a:spLocks noChangeArrowheads="1"/>
            </p:cNvSpPr>
            <p:nvPr/>
          </p:nvSpPr>
          <p:spPr bwMode="auto">
            <a:xfrm>
              <a:off x="7264" y="1088"/>
              <a:ext cx="1473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3200" b="1">
                  <a:latin typeface="Arial" panose="020B0604020202020204" pitchFamily="34" charset="0"/>
                </a:rPr>
                <a:t>Сырье</a:t>
              </a:r>
              <a:endParaRPr lang="ru-RU" altLang="ru-RU" sz="2000">
                <a:latin typeface="Arial" panose="020B0604020202020204" pitchFamily="34" charset="0"/>
              </a:endParaRPr>
            </a:p>
          </p:txBody>
        </p:sp>
        <p:sp>
          <p:nvSpPr>
            <p:cNvPr id="5150" name="Text Box 7"/>
            <p:cNvSpPr txBox="1">
              <a:spLocks noChangeArrowheads="1"/>
            </p:cNvSpPr>
            <p:nvPr/>
          </p:nvSpPr>
          <p:spPr bwMode="auto">
            <a:xfrm>
              <a:off x="4810" y="1740"/>
              <a:ext cx="1964" cy="65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400">
                  <a:latin typeface="Arial" panose="020B0604020202020204" pitchFamily="34" charset="0"/>
                </a:rPr>
                <a:t>Крупный рогатый скот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5151" name="Text Box 8"/>
            <p:cNvSpPr txBox="1">
              <a:spLocks noChangeArrowheads="1"/>
            </p:cNvSpPr>
            <p:nvPr/>
          </p:nvSpPr>
          <p:spPr bwMode="auto">
            <a:xfrm>
              <a:off x="7019" y="1740"/>
              <a:ext cx="1063" cy="65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400">
                  <a:latin typeface="Arial" panose="020B0604020202020204" pitchFamily="34" charset="0"/>
                </a:rPr>
                <a:t>свиньи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5152" name="Text Box 9"/>
            <p:cNvSpPr txBox="1">
              <a:spLocks noChangeArrowheads="1"/>
            </p:cNvSpPr>
            <p:nvPr/>
          </p:nvSpPr>
          <p:spPr bwMode="auto">
            <a:xfrm>
              <a:off x="8410" y="1740"/>
              <a:ext cx="900" cy="65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400">
                  <a:latin typeface="Arial" panose="020B0604020202020204" pitchFamily="34" charset="0"/>
                </a:rPr>
                <a:t>овцы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5153" name="Text Box 10"/>
            <p:cNvSpPr txBox="1">
              <a:spLocks noChangeArrowheads="1"/>
            </p:cNvSpPr>
            <p:nvPr/>
          </p:nvSpPr>
          <p:spPr bwMode="auto">
            <a:xfrm>
              <a:off x="9883" y="1740"/>
              <a:ext cx="1800" cy="65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800">
                  <a:latin typeface="Arial" panose="020B0604020202020204" pitchFamily="34" charset="0"/>
                </a:rPr>
                <a:t>Домашняя</a:t>
              </a:r>
              <a:r>
                <a:rPr lang="ru-RU" altLang="ru-RU" sz="2000">
                  <a:latin typeface="Arial" panose="020B0604020202020204" pitchFamily="34" charset="0"/>
                </a:rPr>
                <a:t> </a:t>
              </a:r>
              <a:r>
                <a:rPr lang="ru-RU" altLang="ru-RU" sz="2800">
                  <a:latin typeface="Arial" panose="020B0604020202020204" pitchFamily="34" charset="0"/>
                </a:rPr>
                <a:t>птица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5154" name="Line 11"/>
            <p:cNvSpPr>
              <a:spLocks noChangeShapeType="1"/>
            </p:cNvSpPr>
            <p:nvPr/>
          </p:nvSpPr>
          <p:spPr bwMode="auto">
            <a:xfrm flipH="1">
              <a:off x="5955" y="1251"/>
              <a:ext cx="1309" cy="48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5" name="Line 12"/>
            <p:cNvSpPr>
              <a:spLocks noChangeShapeType="1"/>
            </p:cNvSpPr>
            <p:nvPr/>
          </p:nvSpPr>
          <p:spPr bwMode="auto">
            <a:xfrm>
              <a:off x="7673" y="1496"/>
              <a:ext cx="0" cy="2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6" name="Line 13"/>
            <p:cNvSpPr>
              <a:spLocks noChangeShapeType="1"/>
            </p:cNvSpPr>
            <p:nvPr/>
          </p:nvSpPr>
          <p:spPr bwMode="auto">
            <a:xfrm>
              <a:off x="8737" y="1251"/>
              <a:ext cx="2127" cy="48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7" name="Line 14"/>
            <p:cNvSpPr>
              <a:spLocks noChangeShapeType="1"/>
            </p:cNvSpPr>
            <p:nvPr/>
          </p:nvSpPr>
          <p:spPr bwMode="auto">
            <a:xfrm>
              <a:off x="8655" y="1496"/>
              <a:ext cx="0" cy="2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8" name="Text Box 15"/>
            <p:cNvSpPr txBox="1">
              <a:spLocks noChangeArrowheads="1"/>
            </p:cNvSpPr>
            <p:nvPr/>
          </p:nvSpPr>
          <p:spPr bwMode="auto">
            <a:xfrm>
              <a:off x="5383" y="2637"/>
              <a:ext cx="1063" cy="4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solidFill>
                    <a:srgbClr val="333333"/>
                  </a:solidFill>
                  <a:latin typeface="Arial" panose="020B0604020202020204" pitchFamily="34" charset="0"/>
                </a:rPr>
                <a:t>лошади</a:t>
              </a:r>
              <a:endParaRPr lang="ru-RU" altLang="ru-RU" sz="1400">
                <a:latin typeface="Arial" panose="020B0604020202020204" pitchFamily="34" charset="0"/>
              </a:endParaRPr>
            </a:p>
          </p:txBody>
        </p:sp>
        <p:sp>
          <p:nvSpPr>
            <p:cNvPr id="5159" name="Text Box 16"/>
            <p:cNvSpPr txBox="1">
              <a:spLocks noChangeArrowheads="1"/>
            </p:cNvSpPr>
            <p:nvPr/>
          </p:nvSpPr>
          <p:spPr bwMode="auto">
            <a:xfrm>
              <a:off x="6773" y="2637"/>
              <a:ext cx="1227" cy="4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solidFill>
                    <a:srgbClr val="333333"/>
                  </a:solidFill>
                  <a:latin typeface="Arial" panose="020B0604020202020204" pitchFamily="34" charset="0"/>
                </a:rPr>
                <a:t>верблюды</a:t>
              </a:r>
              <a:endParaRPr lang="ru-RU" altLang="ru-RU" sz="1400">
                <a:latin typeface="Arial" panose="020B0604020202020204" pitchFamily="34" charset="0"/>
              </a:endParaRPr>
            </a:p>
          </p:txBody>
        </p:sp>
        <p:sp>
          <p:nvSpPr>
            <p:cNvPr id="5160" name="Text Box 17"/>
            <p:cNvSpPr txBox="1">
              <a:spLocks noChangeArrowheads="1"/>
            </p:cNvSpPr>
            <p:nvPr/>
          </p:nvSpPr>
          <p:spPr bwMode="auto">
            <a:xfrm>
              <a:off x="8246" y="2637"/>
              <a:ext cx="900" cy="4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400">
                  <a:solidFill>
                    <a:srgbClr val="333333"/>
                  </a:solidFill>
                  <a:latin typeface="Arial" panose="020B0604020202020204" pitchFamily="34" charset="0"/>
                </a:rPr>
                <a:t>олени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5161" name="Text Box 18"/>
            <p:cNvSpPr txBox="1">
              <a:spLocks noChangeArrowheads="1"/>
            </p:cNvSpPr>
            <p:nvPr/>
          </p:nvSpPr>
          <p:spPr bwMode="auto">
            <a:xfrm>
              <a:off x="9392" y="2637"/>
              <a:ext cx="1308" cy="4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400">
                  <a:solidFill>
                    <a:srgbClr val="333333"/>
                  </a:solidFill>
                  <a:latin typeface="Arial" panose="020B0604020202020204" pitchFamily="34" charset="0"/>
                </a:rPr>
                <a:t>буйволы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5162" name="Text Box 19"/>
            <p:cNvSpPr txBox="1">
              <a:spLocks noChangeArrowheads="1"/>
            </p:cNvSpPr>
            <p:nvPr/>
          </p:nvSpPr>
          <p:spPr bwMode="auto">
            <a:xfrm>
              <a:off x="10946" y="2637"/>
              <a:ext cx="737" cy="4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400">
                  <a:solidFill>
                    <a:srgbClr val="333333"/>
                  </a:solidFill>
                  <a:latin typeface="Arial" panose="020B0604020202020204" pitchFamily="34" charset="0"/>
                </a:rPr>
                <a:t>яки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5163" name="Text Box 20"/>
            <p:cNvSpPr txBox="1">
              <a:spLocks noChangeArrowheads="1"/>
            </p:cNvSpPr>
            <p:nvPr/>
          </p:nvSpPr>
          <p:spPr bwMode="auto">
            <a:xfrm>
              <a:off x="6692" y="3615"/>
              <a:ext cx="3353" cy="6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solidFill>
                    <a:srgbClr val="333333"/>
                  </a:solidFill>
                  <a:latin typeface="Arial" panose="020B0604020202020204" pitchFamily="34" charset="0"/>
                </a:rPr>
                <a:t>Мясо диких животных и птицы (дичи)</a:t>
              </a:r>
              <a:endParaRPr lang="ru-RU" altLang="ru-RU" sz="1400">
                <a:latin typeface="Arial" panose="020B0604020202020204" pitchFamily="34" charset="0"/>
              </a:endParaRPr>
            </a:p>
          </p:txBody>
        </p:sp>
        <p:sp>
          <p:nvSpPr>
            <p:cNvPr id="5164" name="Line 21"/>
            <p:cNvSpPr>
              <a:spLocks noChangeShapeType="1"/>
            </p:cNvSpPr>
            <p:nvPr/>
          </p:nvSpPr>
          <p:spPr bwMode="auto">
            <a:xfrm flipH="1">
              <a:off x="6446" y="1496"/>
              <a:ext cx="818" cy="1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65" name="Line 22"/>
            <p:cNvSpPr>
              <a:spLocks noChangeShapeType="1"/>
            </p:cNvSpPr>
            <p:nvPr/>
          </p:nvSpPr>
          <p:spPr bwMode="auto">
            <a:xfrm flipH="1">
              <a:off x="6937" y="1496"/>
              <a:ext cx="491" cy="1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66" name="Line 23"/>
            <p:cNvSpPr>
              <a:spLocks noChangeShapeType="1"/>
            </p:cNvSpPr>
            <p:nvPr/>
          </p:nvSpPr>
          <p:spPr bwMode="auto">
            <a:xfrm>
              <a:off x="8328" y="1496"/>
              <a:ext cx="0" cy="1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67" name="Line 24"/>
            <p:cNvSpPr>
              <a:spLocks noChangeShapeType="1"/>
            </p:cNvSpPr>
            <p:nvPr/>
          </p:nvSpPr>
          <p:spPr bwMode="auto">
            <a:xfrm>
              <a:off x="8737" y="1333"/>
              <a:ext cx="2209" cy="13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68" name="Line 25"/>
            <p:cNvSpPr>
              <a:spLocks noChangeShapeType="1"/>
            </p:cNvSpPr>
            <p:nvPr/>
          </p:nvSpPr>
          <p:spPr bwMode="auto">
            <a:xfrm>
              <a:off x="8737" y="1496"/>
              <a:ext cx="1309" cy="1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69" name="Line 26"/>
            <p:cNvSpPr>
              <a:spLocks noChangeShapeType="1"/>
            </p:cNvSpPr>
            <p:nvPr/>
          </p:nvSpPr>
          <p:spPr bwMode="auto">
            <a:xfrm>
              <a:off x="8164" y="1496"/>
              <a:ext cx="1" cy="21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25" name="Group 27"/>
          <p:cNvGrpSpPr>
            <a:grpSpLocks noChangeAspect="1"/>
          </p:cNvGrpSpPr>
          <p:nvPr/>
        </p:nvGrpSpPr>
        <p:grpSpPr bwMode="auto">
          <a:xfrm>
            <a:off x="250825" y="260350"/>
            <a:ext cx="8569325" cy="6294438"/>
            <a:chOff x="4728" y="1088"/>
            <a:chExt cx="7200" cy="3668"/>
          </a:xfrm>
        </p:grpSpPr>
        <p:sp>
          <p:nvSpPr>
            <p:cNvPr id="5126" name="AutoShape 28"/>
            <p:cNvSpPr>
              <a:spLocks noChangeAspect="1" noChangeArrowheads="1"/>
            </p:cNvSpPr>
            <p:nvPr/>
          </p:nvSpPr>
          <p:spPr bwMode="auto">
            <a:xfrm>
              <a:off x="4728" y="1088"/>
              <a:ext cx="7200" cy="3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27" name="Text Box 29"/>
            <p:cNvSpPr txBox="1">
              <a:spLocks noChangeArrowheads="1"/>
            </p:cNvSpPr>
            <p:nvPr/>
          </p:nvSpPr>
          <p:spPr bwMode="auto">
            <a:xfrm>
              <a:off x="7264" y="1088"/>
              <a:ext cx="1473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3200" b="1">
                  <a:latin typeface="Arial" panose="020B0604020202020204" pitchFamily="34" charset="0"/>
                </a:rPr>
                <a:t>Сырье</a:t>
              </a:r>
              <a:endParaRPr lang="ru-RU" altLang="ru-RU" sz="2000">
                <a:latin typeface="Arial" panose="020B0604020202020204" pitchFamily="34" charset="0"/>
              </a:endParaRPr>
            </a:p>
          </p:txBody>
        </p:sp>
        <p:sp>
          <p:nvSpPr>
            <p:cNvPr id="5128" name="Text Box 30"/>
            <p:cNvSpPr txBox="1">
              <a:spLocks noChangeArrowheads="1"/>
            </p:cNvSpPr>
            <p:nvPr/>
          </p:nvSpPr>
          <p:spPr bwMode="auto">
            <a:xfrm>
              <a:off x="4810" y="1740"/>
              <a:ext cx="1964" cy="65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400">
                  <a:latin typeface="Arial" panose="020B0604020202020204" pitchFamily="34" charset="0"/>
                </a:rPr>
                <a:t>Крупный рогатый скот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5129" name="Text Box 31"/>
            <p:cNvSpPr txBox="1">
              <a:spLocks noChangeArrowheads="1"/>
            </p:cNvSpPr>
            <p:nvPr/>
          </p:nvSpPr>
          <p:spPr bwMode="auto">
            <a:xfrm>
              <a:off x="7019" y="1740"/>
              <a:ext cx="1063" cy="65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400">
                  <a:latin typeface="Arial" panose="020B0604020202020204" pitchFamily="34" charset="0"/>
                </a:rPr>
                <a:t>свиньи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5130" name="Text Box 32"/>
            <p:cNvSpPr txBox="1">
              <a:spLocks noChangeArrowheads="1"/>
            </p:cNvSpPr>
            <p:nvPr/>
          </p:nvSpPr>
          <p:spPr bwMode="auto">
            <a:xfrm>
              <a:off x="8410" y="1740"/>
              <a:ext cx="900" cy="65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400">
                  <a:latin typeface="Arial" panose="020B0604020202020204" pitchFamily="34" charset="0"/>
                </a:rPr>
                <a:t>овцы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5131" name="Text Box 33"/>
            <p:cNvSpPr txBox="1">
              <a:spLocks noChangeArrowheads="1"/>
            </p:cNvSpPr>
            <p:nvPr/>
          </p:nvSpPr>
          <p:spPr bwMode="auto">
            <a:xfrm>
              <a:off x="9883" y="1740"/>
              <a:ext cx="1800" cy="65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800">
                  <a:latin typeface="Arial" panose="020B0604020202020204" pitchFamily="34" charset="0"/>
                </a:rPr>
                <a:t>Домашняя</a:t>
              </a:r>
              <a:r>
                <a:rPr lang="ru-RU" altLang="ru-RU" sz="2000">
                  <a:latin typeface="Arial" panose="020B0604020202020204" pitchFamily="34" charset="0"/>
                </a:rPr>
                <a:t> </a:t>
              </a:r>
              <a:r>
                <a:rPr lang="ru-RU" altLang="ru-RU" sz="2800">
                  <a:latin typeface="Arial" panose="020B0604020202020204" pitchFamily="34" charset="0"/>
                </a:rPr>
                <a:t>птица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5132" name="Line 34"/>
            <p:cNvSpPr>
              <a:spLocks noChangeShapeType="1"/>
            </p:cNvSpPr>
            <p:nvPr/>
          </p:nvSpPr>
          <p:spPr bwMode="auto">
            <a:xfrm flipH="1">
              <a:off x="5955" y="1251"/>
              <a:ext cx="1309" cy="48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Line 35"/>
            <p:cNvSpPr>
              <a:spLocks noChangeShapeType="1"/>
            </p:cNvSpPr>
            <p:nvPr/>
          </p:nvSpPr>
          <p:spPr bwMode="auto">
            <a:xfrm>
              <a:off x="7673" y="1496"/>
              <a:ext cx="0" cy="2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Line 36"/>
            <p:cNvSpPr>
              <a:spLocks noChangeShapeType="1"/>
            </p:cNvSpPr>
            <p:nvPr/>
          </p:nvSpPr>
          <p:spPr bwMode="auto">
            <a:xfrm>
              <a:off x="8737" y="1251"/>
              <a:ext cx="2127" cy="48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Line 37"/>
            <p:cNvSpPr>
              <a:spLocks noChangeShapeType="1"/>
            </p:cNvSpPr>
            <p:nvPr/>
          </p:nvSpPr>
          <p:spPr bwMode="auto">
            <a:xfrm>
              <a:off x="8655" y="1496"/>
              <a:ext cx="0" cy="2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Text Box 38"/>
            <p:cNvSpPr txBox="1">
              <a:spLocks noChangeArrowheads="1"/>
            </p:cNvSpPr>
            <p:nvPr/>
          </p:nvSpPr>
          <p:spPr bwMode="auto">
            <a:xfrm>
              <a:off x="5383" y="2637"/>
              <a:ext cx="1063" cy="4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solidFill>
                    <a:srgbClr val="333333"/>
                  </a:solidFill>
                  <a:latin typeface="Arial" panose="020B0604020202020204" pitchFamily="34" charset="0"/>
                </a:rPr>
                <a:t>лошади</a:t>
              </a:r>
              <a:endParaRPr lang="ru-RU" altLang="ru-RU" sz="1400">
                <a:latin typeface="Arial" panose="020B0604020202020204" pitchFamily="34" charset="0"/>
              </a:endParaRPr>
            </a:p>
          </p:txBody>
        </p:sp>
        <p:sp>
          <p:nvSpPr>
            <p:cNvPr id="5137" name="Text Box 39"/>
            <p:cNvSpPr txBox="1">
              <a:spLocks noChangeArrowheads="1"/>
            </p:cNvSpPr>
            <p:nvPr/>
          </p:nvSpPr>
          <p:spPr bwMode="auto">
            <a:xfrm>
              <a:off x="6773" y="2637"/>
              <a:ext cx="1227" cy="4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solidFill>
                    <a:srgbClr val="333333"/>
                  </a:solidFill>
                  <a:latin typeface="Arial" panose="020B0604020202020204" pitchFamily="34" charset="0"/>
                </a:rPr>
                <a:t>верблюды</a:t>
              </a:r>
              <a:endParaRPr lang="ru-RU" altLang="ru-RU" sz="1400">
                <a:latin typeface="Arial" panose="020B0604020202020204" pitchFamily="34" charset="0"/>
              </a:endParaRPr>
            </a:p>
          </p:txBody>
        </p:sp>
        <p:sp>
          <p:nvSpPr>
            <p:cNvPr id="5138" name="Text Box 40"/>
            <p:cNvSpPr txBox="1">
              <a:spLocks noChangeArrowheads="1"/>
            </p:cNvSpPr>
            <p:nvPr/>
          </p:nvSpPr>
          <p:spPr bwMode="auto">
            <a:xfrm>
              <a:off x="8246" y="2637"/>
              <a:ext cx="900" cy="4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400">
                  <a:solidFill>
                    <a:srgbClr val="333333"/>
                  </a:solidFill>
                  <a:latin typeface="Arial" panose="020B0604020202020204" pitchFamily="34" charset="0"/>
                </a:rPr>
                <a:t>олени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5139" name="Text Box 41"/>
            <p:cNvSpPr txBox="1">
              <a:spLocks noChangeArrowheads="1"/>
            </p:cNvSpPr>
            <p:nvPr/>
          </p:nvSpPr>
          <p:spPr bwMode="auto">
            <a:xfrm>
              <a:off x="9392" y="2637"/>
              <a:ext cx="1308" cy="4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400">
                  <a:solidFill>
                    <a:srgbClr val="333333"/>
                  </a:solidFill>
                  <a:latin typeface="Arial" panose="020B0604020202020204" pitchFamily="34" charset="0"/>
                </a:rPr>
                <a:t>буйволы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5140" name="Text Box 42"/>
            <p:cNvSpPr txBox="1">
              <a:spLocks noChangeArrowheads="1"/>
            </p:cNvSpPr>
            <p:nvPr/>
          </p:nvSpPr>
          <p:spPr bwMode="auto">
            <a:xfrm>
              <a:off x="10946" y="2637"/>
              <a:ext cx="737" cy="4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400">
                  <a:solidFill>
                    <a:srgbClr val="333333"/>
                  </a:solidFill>
                  <a:latin typeface="Arial" panose="020B0604020202020204" pitchFamily="34" charset="0"/>
                </a:rPr>
                <a:t>яки</a:t>
              </a:r>
              <a:endParaRPr lang="ru-RU" altLang="ru-RU" sz="1600">
                <a:latin typeface="Arial" panose="020B0604020202020204" pitchFamily="34" charset="0"/>
              </a:endParaRPr>
            </a:p>
          </p:txBody>
        </p:sp>
        <p:sp>
          <p:nvSpPr>
            <p:cNvPr id="5141" name="Text Box 43"/>
            <p:cNvSpPr txBox="1">
              <a:spLocks noChangeArrowheads="1"/>
            </p:cNvSpPr>
            <p:nvPr/>
          </p:nvSpPr>
          <p:spPr bwMode="auto">
            <a:xfrm>
              <a:off x="6692" y="3615"/>
              <a:ext cx="3353" cy="6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2000">
                  <a:solidFill>
                    <a:srgbClr val="333333"/>
                  </a:solidFill>
                  <a:latin typeface="Arial" panose="020B0604020202020204" pitchFamily="34" charset="0"/>
                </a:rPr>
                <a:t>Мясо диких животных и птицы (дичи)</a:t>
              </a:r>
              <a:endParaRPr lang="ru-RU" altLang="ru-RU" sz="1400">
                <a:latin typeface="Arial" panose="020B0604020202020204" pitchFamily="34" charset="0"/>
              </a:endParaRPr>
            </a:p>
          </p:txBody>
        </p:sp>
        <p:sp>
          <p:nvSpPr>
            <p:cNvPr id="5142" name="Line 44"/>
            <p:cNvSpPr>
              <a:spLocks noChangeShapeType="1"/>
            </p:cNvSpPr>
            <p:nvPr/>
          </p:nvSpPr>
          <p:spPr bwMode="auto">
            <a:xfrm flipH="1">
              <a:off x="6446" y="1496"/>
              <a:ext cx="818" cy="1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3" name="Line 45"/>
            <p:cNvSpPr>
              <a:spLocks noChangeShapeType="1"/>
            </p:cNvSpPr>
            <p:nvPr/>
          </p:nvSpPr>
          <p:spPr bwMode="auto">
            <a:xfrm flipH="1">
              <a:off x="6937" y="1496"/>
              <a:ext cx="491" cy="1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4" name="Line 46"/>
            <p:cNvSpPr>
              <a:spLocks noChangeShapeType="1"/>
            </p:cNvSpPr>
            <p:nvPr/>
          </p:nvSpPr>
          <p:spPr bwMode="auto">
            <a:xfrm>
              <a:off x="8328" y="1496"/>
              <a:ext cx="0" cy="1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Line 47"/>
            <p:cNvSpPr>
              <a:spLocks noChangeShapeType="1"/>
            </p:cNvSpPr>
            <p:nvPr/>
          </p:nvSpPr>
          <p:spPr bwMode="auto">
            <a:xfrm>
              <a:off x="8737" y="1333"/>
              <a:ext cx="2209" cy="13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6" name="Line 48"/>
            <p:cNvSpPr>
              <a:spLocks noChangeShapeType="1"/>
            </p:cNvSpPr>
            <p:nvPr/>
          </p:nvSpPr>
          <p:spPr bwMode="auto">
            <a:xfrm>
              <a:off x="8737" y="1496"/>
              <a:ext cx="1309" cy="1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Line 49"/>
            <p:cNvSpPr>
              <a:spLocks noChangeShapeType="1"/>
            </p:cNvSpPr>
            <p:nvPr/>
          </p:nvSpPr>
          <p:spPr bwMode="auto">
            <a:xfrm>
              <a:off x="8164" y="1496"/>
              <a:ext cx="1" cy="21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11225"/>
          </a:xfrm>
        </p:spPr>
        <p:txBody>
          <a:bodyPr/>
          <a:lstStyle/>
          <a:p>
            <a:pPr eaLnBrk="1" hangingPunct="1"/>
            <a:r>
              <a:rPr lang="ru-RU" altLang="ru-RU" sz="4800" smtClean="0">
                <a:latin typeface="Times New Roman" panose="02020603050405020304" pitchFamily="18" charset="0"/>
              </a:rPr>
              <a:t>Классификация</a:t>
            </a:r>
            <a:r>
              <a:rPr lang="ru-RU" altLang="ru-RU" sz="5400" smtClean="0">
                <a:latin typeface="Times New Roman" panose="02020603050405020304" pitchFamily="18" charset="0"/>
              </a:rPr>
              <a:t> </a:t>
            </a:r>
            <a:r>
              <a:rPr lang="ru-RU" altLang="ru-RU" sz="4800" smtClean="0">
                <a:latin typeface="Times New Roman" panose="02020603050405020304" pitchFamily="18" charset="0"/>
              </a:rPr>
              <a:t>мяса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96975"/>
            <a:ext cx="8064500" cy="540067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hlink"/>
                </a:solidFill>
                <a:latin typeface="Times New Roman" panose="02020603050405020304" pitchFamily="18" charset="0"/>
              </a:rPr>
              <a:t>Мясо крупного рогатого скота подразделяют</a:t>
            </a:r>
            <a:r>
              <a:rPr lang="ru-RU" altLang="ru-RU" smtClean="0">
                <a:solidFill>
                  <a:schemeClr val="hlink"/>
                </a:solidFill>
                <a:latin typeface="Times New Roman" panose="02020603050405020304" pitchFamily="18" charset="0"/>
              </a:rPr>
              <a:t>:</a:t>
            </a:r>
            <a:endParaRPr lang="ru-RU" altLang="ru-RU" i="1" smtClean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i="1" smtClean="0">
                <a:latin typeface="Times New Roman" panose="02020603050405020304" pitchFamily="18" charset="0"/>
              </a:rPr>
              <a:t>По возрасту</a:t>
            </a:r>
            <a:r>
              <a:rPr lang="ru-RU" altLang="ru-RU" smtClean="0">
                <a:latin typeface="Times New Roman" panose="02020603050405020304" pitchFamily="18" charset="0"/>
              </a:rPr>
              <a:t>: </a:t>
            </a:r>
            <a:r>
              <a:rPr lang="ru-RU" altLang="ru-RU" u="sng" smtClean="0">
                <a:latin typeface="Times New Roman" panose="02020603050405020304" pitchFamily="18" charset="0"/>
              </a:rPr>
              <a:t>говядина</a:t>
            </a:r>
            <a:r>
              <a:rPr lang="ru-RU" altLang="ru-RU" smtClean="0">
                <a:latin typeface="Times New Roman" panose="02020603050405020304" pitchFamily="18" charset="0"/>
              </a:rPr>
              <a:t> взрослого скота (старше 3 лет); </a:t>
            </a:r>
            <a:r>
              <a:rPr lang="ru-RU" altLang="ru-RU" u="sng" smtClean="0">
                <a:latin typeface="Times New Roman" panose="02020603050405020304" pitchFamily="18" charset="0"/>
              </a:rPr>
              <a:t>молодняка</a:t>
            </a:r>
            <a:r>
              <a:rPr lang="ru-RU" altLang="ru-RU" smtClean="0">
                <a:latin typeface="Times New Roman" panose="02020603050405020304" pitchFamily="18" charset="0"/>
              </a:rPr>
              <a:t> (от 3 мес. до 3 лет); </a:t>
            </a:r>
            <a:r>
              <a:rPr lang="ru-RU" altLang="ru-RU" u="sng" smtClean="0">
                <a:latin typeface="Times New Roman" panose="02020603050405020304" pitchFamily="18" charset="0"/>
              </a:rPr>
              <a:t>телятина</a:t>
            </a:r>
            <a:r>
              <a:rPr lang="ru-RU" altLang="ru-RU" smtClean="0">
                <a:latin typeface="Times New Roman" panose="02020603050405020304" pitchFamily="18" charset="0"/>
              </a:rPr>
              <a:t> (от 2 недель до 3 мес.)</a:t>
            </a:r>
          </a:p>
          <a:p>
            <a:pPr eaLnBrk="1" hangingPunct="1"/>
            <a:endParaRPr lang="ru-RU" altLang="ru-RU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i="1" smtClean="0">
                <a:latin typeface="Times New Roman" panose="02020603050405020304" pitchFamily="18" charset="0"/>
              </a:rPr>
              <a:t>По полу</a:t>
            </a:r>
            <a:r>
              <a:rPr lang="ru-RU" altLang="ru-RU" smtClean="0">
                <a:latin typeface="Times New Roman" panose="02020603050405020304" pitchFamily="18" charset="0"/>
              </a:rPr>
              <a:t>: </a:t>
            </a:r>
            <a:r>
              <a:rPr lang="ru-RU" altLang="ru-RU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быков</a:t>
            </a:r>
            <a:r>
              <a:rPr lang="ru-RU" altLang="ru-RU" smtClean="0">
                <a:latin typeface="Times New Roman" panose="02020603050405020304" pitchFamily="18" charset="0"/>
              </a:rPr>
              <a:t> (взрослые некастрир. самцы), </a:t>
            </a:r>
            <a:r>
              <a:rPr lang="ru-RU" altLang="ru-RU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волов</a:t>
            </a:r>
            <a:r>
              <a:rPr lang="ru-RU" altLang="ru-RU" smtClean="0">
                <a:latin typeface="Times New Roman" panose="02020603050405020304" pitchFamily="18" charset="0"/>
              </a:rPr>
              <a:t> (взрослые кастрир. самцы), </a:t>
            </a:r>
            <a:r>
              <a:rPr lang="ru-RU" altLang="ru-RU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коров</a:t>
            </a:r>
            <a:r>
              <a:rPr lang="ru-RU" altLang="ru-RU" smtClean="0"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ru-RU" altLang="ru-RU" smtClean="0">
                <a:solidFill>
                  <a:schemeClr val="tx2"/>
                </a:solidFill>
                <a:latin typeface="Times New Roman" panose="02020603050405020304" pitchFamily="18" charset="0"/>
              </a:rPr>
              <a:t>Пром переработка                Кулинарии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2484438" y="4868863"/>
            <a:ext cx="647700" cy="129698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195513" y="5734050"/>
            <a:ext cx="4392612" cy="431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908175" y="5805488"/>
            <a:ext cx="503238" cy="3603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348038" y="5300663"/>
            <a:ext cx="3529012" cy="86518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2771775" y="5373688"/>
            <a:ext cx="360363" cy="7921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5400" smtClean="0">
                <a:latin typeface="Times New Roman" panose="02020603050405020304" pitchFamily="18" charset="0"/>
              </a:rPr>
              <a:t>Классификация</a:t>
            </a:r>
            <a:r>
              <a:rPr lang="ru-RU" altLang="ru-RU" sz="6000" smtClean="0">
                <a:latin typeface="Times New Roman" panose="02020603050405020304" pitchFamily="18" charset="0"/>
              </a:rPr>
              <a:t> </a:t>
            </a:r>
            <a:r>
              <a:rPr lang="ru-RU" altLang="ru-RU" sz="5400" smtClean="0">
                <a:latin typeface="Times New Roman" panose="02020603050405020304" pitchFamily="18" charset="0"/>
              </a:rPr>
              <a:t>мяса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17713"/>
            <a:ext cx="85598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smtClean="0">
                <a:solidFill>
                  <a:schemeClr val="tx2"/>
                </a:solidFill>
              </a:rPr>
              <a:t>Мясо свиней</a:t>
            </a:r>
            <a:r>
              <a:rPr lang="ru-RU" altLang="ru-RU" sz="2800" smtClean="0"/>
              <a:t>: - по полу: хряки </a:t>
            </a:r>
            <a:r>
              <a:rPr lang="ru-RU" altLang="ru-RU" sz="2800" i="1" smtClean="0">
                <a:latin typeface="Times New Roman" panose="02020603050405020304" pitchFamily="18" charset="0"/>
              </a:rPr>
              <a:t>(некастрир. самцы),</a:t>
            </a:r>
            <a:r>
              <a:rPr lang="ru-RU" altLang="ru-RU" sz="2800" smtClean="0"/>
              <a:t> боровы </a:t>
            </a:r>
            <a:r>
              <a:rPr lang="ru-RU" altLang="ru-RU" sz="2800" smtClean="0">
                <a:latin typeface="Times New Roman" panose="02020603050405020304" pitchFamily="18" charset="0"/>
              </a:rPr>
              <a:t>(</a:t>
            </a:r>
            <a:r>
              <a:rPr lang="ru-RU" altLang="ru-RU" sz="2800" i="1" smtClean="0">
                <a:latin typeface="Times New Roman" panose="02020603050405020304" pitchFamily="18" charset="0"/>
              </a:rPr>
              <a:t>кастрир. самцы</a:t>
            </a:r>
            <a:r>
              <a:rPr lang="ru-RU" altLang="ru-RU" sz="2800" smtClean="0">
                <a:latin typeface="Times New Roman" panose="02020603050405020304" pitchFamily="18" charset="0"/>
              </a:rPr>
              <a:t>), </a:t>
            </a:r>
            <a:r>
              <a:rPr lang="ru-RU" altLang="ru-RU" sz="2800" smtClean="0"/>
              <a:t>свиноматки.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smtClean="0">
                <a:solidFill>
                  <a:schemeClr val="tx2"/>
                </a:solidFill>
              </a:rPr>
              <a:t>Мясо мелкого рогатого скота</a:t>
            </a:r>
            <a:r>
              <a:rPr lang="ru-RU" altLang="ru-RU" sz="2800" smtClean="0"/>
              <a:t> по полу и возрасту не подразделяют (</a:t>
            </a:r>
            <a:r>
              <a:rPr lang="ru-RU" altLang="ru-RU" sz="2800" i="1" smtClean="0">
                <a:solidFill>
                  <a:schemeClr val="accent1"/>
                </a:solidFill>
              </a:rPr>
              <a:t>баранина и козлятина)</a:t>
            </a:r>
            <a:r>
              <a:rPr lang="ru-RU" altLang="ru-RU" sz="2800" i="1" smtClean="0"/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i="1" smtClean="0"/>
              <a:t>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i="1" smtClean="0">
                <a:latin typeface="Times New Roman" panose="02020603050405020304" pitchFamily="18" charset="0"/>
              </a:rPr>
              <a:t>Используют только для пром. переработки,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i="1" smtClean="0">
                <a:latin typeface="Times New Roman" panose="02020603050405020304" pitchFamily="18" charset="0"/>
              </a:rPr>
              <a:t>из-за специфич. запаха.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400" i="1" smtClean="0">
                <a:solidFill>
                  <a:schemeClr val="tx2"/>
                </a:solidFill>
                <a:latin typeface="Times New Roman" panose="02020603050405020304" pitchFamily="18" charset="0"/>
              </a:rPr>
              <a:t>                                                                 В кулинарии</a:t>
            </a:r>
          </a:p>
          <a:p>
            <a:pPr algn="ctr" eaLnBrk="1" hangingPunct="1"/>
            <a:endParaRPr lang="ru-RU" altLang="ru-RU" sz="2800" smtClean="0">
              <a:solidFill>
                <a:schemeClr val="tx2"/>
              </a:solidFill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3492500" y="3789363"/>
            <a:ext cx="1223963" cy="7921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6877050" y="3789363"/>
            <a:ext cx="287338" cy="16557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 flipH="1">
            <a:off x="2843213" y="2420938"/>
            <a:ext cx="2160587" cy="20875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5795963" y="2781300"/>
            <a:ext cx="1296987" cy="251936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>
            <a:off x="1763713" y="2852738"/>
            <a:ext cx="5184775" cy="25209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5076825" y="3789363"/>
            <a:ext cx="194310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72"/>
          <p:cNvSpPr txBox="1">
            <a:spLocks noChangeArrowheads="1"/>
          </p:cNvSpPr>
          <p:nvPr/>
        </p:nvSpPr>
        <p:spPr bwMode="auto">
          <a:xfrm>
            <a:off x="1258888" y="765175"/>
            <a:ext cx="1079500" cy="503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b="1"/>
              <a:t>Белки</a:t>
            </a:r>
          </a:p>
          <a:p>
            <a:pPr eaLnBrk="1" hangingPunct="1"/>
            <a:endParaRPr lang="ru-RU" altLang="ru-RU" sz="2000"/>
          </a:p>
        </p:txBody>
      </p:sp>
      <p:sp>
        <p:nvSpPr>
          <p:cNvPr id="8195" name="Text Box 174"/>
          <p:cNvSpPr txBox="1">
            <a:spLocks noChangeArrowheads="1"/>
          </p:cNvSpPr>
          <p:nvPr/>
        </p:nvSpPr>
        <p:spPr bwMode="auto">
          <a:xfrm>
            <a:off x="250825" y="1700213"/>
            <a:ext cx="3117850" cy="24495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600"/>
              <a:t>15-20%,</a:t>
            </a:r>
            <a:r>
              <a:rPr lang="ru-RU" altLang="ru-RU" sz="1600">
                <a:solidFill>
                  <a:srgbClr val="808080"/>
                </a:solidFill>
              </a:rPr>
              <a:t> </a:t>
            </a:r>
            <a:r>
              <a:rPr lang="ru-RU" altLang="ru-RU" sz="1600"/>
              <a:t>полноценных до 85%</a:t>
            </a:r>
            <a:r>
              <a:rPr lang="ru-RU" altLang="ru-RU" sz="1600">
                <a:solidFill>
                  <a:srgbClr val="808080"/>
                </a:solidFill>
              </a:rPr>
              <a:t> </a:t>
            </a:r>
            <a:r>
              <a:rPr lang="ru-RU" altLang="ru-RU" sz="1600"/>
              <a:t>в мышечной ткани</a:t>
            </a:r>
            <a:r>
              <a:rPr lang="ru-RU" altLang="ru-RU" sz="1600">
                <a:solidFill>
                  <a:srgbClr val="808080"/>
                </a:solidFill>
              </a:rPr>
              <a:t>. </a:t>
            </a:r>
            <a:r>
              <a:rPr lang="ru-RU" altLang="ru-RU" sz="1600" i="1">
                <a:solidFill>
                  <a:schemeClr val="tx2"/>
                </a:solidFill>
              </a:rPr>
              <a:t>Это-миозин, актин и актомиозин, миоген, миоглобин, миоальбумин, глобулин, нуклеопротеиды.</a:t>
            </a:r>
            <a:r>
              <a:rPr lang="ru-RU" altLang="ru-RU" sz="1600">
                <a:solidFill>
                  <a:srgbClr val="808080"/>
                </a:solidFill>
              </a:rPr>
              <a:t> </a:t>
            </a:r>
            <a:r>
              <a:rPr lang="ru-RU" altLang="ru-RU" sz="1600"/>
              <a:t>Неполноценные белки -в соед. ткани: </a:t>
            </a:r>
            <a:r>
              <a:rPr lang="ru-RU" altLang="ru-RU" sz="1600" b="1" i="1"/>
              <a:t>коллагеном </a:t>
            </a:r>
            <a:r>
              <a:rPr lang="ru-RU" altLang="ru-RU" sz="1600"/>
              <a:t>(«колла» — клей) и </a:t>
            </a:r>
            <a:r>
              <a:rPr lang="ru-RU" altLang="ru-RU" sz="1600" b="1" i="1"/>
              <a:t>эластином.</a:t>
            </a:r>
            <a:endParaRPr lang="ru-RU" altLang="ru-RU" sz="1600" i="1"/>
          </a:p>
          <a:p>
            <a:pPr eaLnBrk="1" hangingPunct="1"/>
            <a:endParaRPr lang="ru-RU" altLang="ru-RU"/>
          </a:p>
        </p:txBody>
      </p:sp>
      <p:sp>
        <p:nvSpPr>
          <p:cNvPr id="8196" name="Text Box 178"/>
          <p:cNvSpPr txBox="1">
            <a:spLocks noChangeArrowheads="1"/>
          </p:cNvSpPr>
          <p:nvPr/>
        </p:nvSpPr>
        <p:spPr bwMode="auto">
          <a:xfrm>
            <a:off x="6804025" y="836613"/>
            <a:ext cx="1182688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b="1"/>
              <a:t>Жиры</a:t>
            </a:r>
          </a:p>
          <a:p>
            <a:pPr eaLnBrk="1" hangingPunct="1"/>
            <a:endParaRPr lang="ru-RU" altLang="ru-RU" sz="2000"/>
          </a:p>
        </p:txBody>
      </p:sp>
      <p:sp>
        <p:nvSpPr>
          <p:cNvPr id="8197" name="Text Box 179"/>
          <p:cNvSpPr txBox="1">
            <a:spLocks noChangeArrowheads="1"/>
          </p:cNvSpPr>
          <p:nvPr/>
        </p:nvSpPr>
        <p:spPr bwMode="auto">
          <a:xfrm>
            <a:off x="3779838" y="155733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8198" name="Text Box 184"/>
          <p:cNvSpPr txBox="1">
            <a:spLocks noChangeArrowheads="1"/>
          </p:cNvSpPr>
          <p:nvPr/>
        </p:nvSpPr>
        <p:spPr bwMode="auto">
          <a:xfrm>
            <a:off x="6300788" y="1844675"/>
            <a:ext cx="2647950" cy="2663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chemeClr val="folHlink"/>
                </a:solidFill>
              </a:rPr>
              <a:t>соединение глицерина с жирными кислотами.</a:t>
            </a:r>
          </a:p>
          <a:p>
            <a:pPr eaLnBrk="1" hangingPunct="1"/>
            <a:r>
              <a:rPr lang="ru-RU" altLang="ru-RU" sz="1600"/>
              <a:t>20%-улучшают вкус мяса, повышает его, но большое количество жира в мясе ухудшает его вкусовые достоинства и снижает усвояемость, пищевую ценность</a:t>
            </a:r>
          </a:p>
          <a:p>
            <a:pPr eaLnBrk="1" hangingPunct="1"/>
            <a:endParaRPr lang="ru-RU" altLang="ru-RU"/>
          </a:p>
        </p:txBody>
      </p:sp>
      <p:sp>
        <p:nvSpPr>
          <p:cNvPr id="8199" name="Text Box 185"/>
          <p:cNvSpPr txBox="1">
            <a:spLocks noChangeArrowheads="1"/>
          </p:cNvSpPr>
          <p:nvPr/>
        </p:nvSpPr>
        <p:spPr bwMode="auto">
          <a:xfrm>
            <a:off x="3995738" y="836613"/>
            <a:ext cx="1368425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b="1"/>
              <a:t>Углеводы</a:t>
            </a:r>
          </a:p>
          <a:p>
            <a:pPr eaLnBrk="1" hangingPunct="1"/>
            <a:endParaRPr lang="ru-RU" altLang="ru-RU"/>
          </a:p>
        </p:txBody>
      </p:sp>
      <p:sp>
        <p:nvSpPr>
          <p:cNvPr id="8200" name="Text Box 186"/>
          <p:cNvSpPr txBox="1">
            <a:spLocks noChangeArrowheads="1"/>
          </p:cNvSpPr>
          <p:nvPr/>
        </p:nvSpPr>
        <p:spPr bwMode="auto">
          <a:xfrm>
            <a:off x="3708400" y="1557338"/>
            <a:ext cx="2376488" cy="3095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600"/>
              <a:t>представлены гликогеном (животным крахмалом) и продуктами его распада — мальтозой, глюкозой, молочной кислотой и др. Общее количество углеводов в мясе невелико (1%), но они играют большую роль в его созревании.</a:t>
            </a:r>
          </a:p>
          <a:p>
            <a:pPr eaLnBrk="1" hangingPunct="1"/>
            <a:endParaRPr lang="ru-RU" altLang="ru-RU"/>
          </a:p>
        </p:txBody>
      </p:sp>
      <p:sp>
        <p:nvSpPr>
          <p:cNvPr id="8201" name="Line 187"/>
          <p:cNvSpPr>
            <a:spLocks noChangeShapeType="1"/>
          </p:cNvSpPr>
          <p:nvPr/>
        </p:nvSpPr>
        <p:spPr bwMode="auto">
          <a:xfrm>
            <a:off x="4716463" y="11969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2" name="Line 188"/>
          <p:cNvSpPr>
            <a:spLocks noChangeShapeType="1"/>
          </p:cNvSpPr>
          <p:nvPr/>
        </p:nvSpPr>
        <p:spPr bwMode="auto">
          <a:xfrm>
            <a:off x="7451725" y="1341438"/>
            <a:ext cx="2159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3" name="Text Box 189"/>
          <p:cNvSpPr txBox="1">
            <a:spLocks noChangeArrowheads="1"/>
          </p:cNvSpPr>
          <p:nvPr/>
        </p:nvSpPr>
        <p:spPr bwMode="auto">
          <a:xfrm>
            <a:off x="684213" y="4508500"/>
            <a:ext cx="1943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chemeClr val="hlink"/>
                </a:solidFill>
              </a:rPr>
              <a:t>Минеральные вещества</a:t>
            </a:r>
          </a:p>
          <a:p>
            <a:pPr eaLnBrk="1" hangingPunct="1"/>
            <a:endParaRPr lang="ru-RU" altLang="ru-RU">
              <a:solidFill>
                <a:schemeClr val="hlink"/>
              </a:solidFill>
            </a:endParaRPr>
          </a:p>
        </p:txBody>
      </p:sp>
      <p:sp>
        <p:nvSpPr>
          <p:cNvPr id="8204" name="Text Box 190"/>
          <p:cNvSpPr txBox="1">
            <a:spLocks noChangeArrowheads="1"/>
          </p:cNvSpPr>
          <p:nvPr/>
        </p:nvSpPr>
        <p:spPr bwMode="auto">
          <a:xfrm>
            <a:off x="468313" y="5445125"/>
            <a:ext cx="2736850" cy="1152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600"/>
              <a:t>0,8—1,3%.  › </a:t>
            </a:r>
            <a:r>
              <a:rPr lang="ru-RU" altLang="ru-RU" sz="1600">
                <a:solidFill>
                  <a:schemeClr val="folHlink"/>
                </a:solidFill>
              </a:rPr>
              <a:t>калия</a:t>
            </a:r>
            <a:r>
              <a:rPr lang="ru-RU" altLang="ru-RU" sz="1600"/>
              <a:t> и </a:t>
            </a:r>
            <a:r>
              <a:rPr lang="ru-RU" altLang="ru-RU" sz="1600">
                <a:solidFill>
                  <a:schemeClr val="tx2"/>
                </a:solidFill>
              </a:rPr>
              <a:t>фосфора,</a:t>
            </a:r>
            <a:r>
              <a:rPr lang="ru-RU" altLang="ru-RU" sz="1600"/>
              <a:t> а также содержатся магний, кальций, железо и др.</a:t>
            </a:r>
          </a:p>
          <a:p>
            <a:pPr eaLnBrk="1" hangingPunct="1"/>
            <a:endParaRPr lang="ru-RU" altLang="ru-RU"/>
          </a:p>
        </p:txBody>
      </p:sp>
      <p:sp>
        <p:nvSpPr>
          <p:cNvPr id="8205" name="Line 191"/>
          <p:cNvSpPr>
            <a:spLocks noChangeShapeType="1"/>
          </p:cNvSpPr>
          <p:nvPr/>
        </p:nvSpPr>
        <p:spPr bwMode="auto">
          <a:xfrm>
            <a:off x="1763713" y="5084763"/>
            <a:ext cx="1428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6" name="Text Box 192"/>
          <p:cNvSpPr txBox="1">
            <a:spLocks noChangeArrowheads="1"/>
          </p:cNvSpPr>
          <p:nvPr/>
        </p:nvSpPr>
        <p:spPr bwMode="auto">
          <a:xfrm>
            <a:off x="2484438" y="188913"/>
            <a:ext cx="3889375" cy="512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2200" b="1">
                <a:solidFill>
                  <a:schemeClr val="folHlink"/>
                </a:solidFill>
              </a:rPr>
              <a:t>Химический состав мяса</a:t>
            </a:r>
          </a:p>
          <a:p>
            <a:pPr eaLnBrk="1" hangingPunct="1"/>
            <a:endParaRPr lang="ru-RU" altLang="ru-RU"/>
          </a:p>
        </p:txBody>
      </p:sp>
      <p:sp>
        <p:nvSpPr>
          <p:cNvPr id="8207" name="Line 197"/>
          <p:cNvSpPr>
            <a:spLocks noChangeShapeType="1"/>
          </p:cNvSpPr>
          <p:nvPr/>
        </p:nvSpPr>
        <p:spPr bwMode="auto">
          <a:xfrm>
            <a:off x="1763713" y="126841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8" name="Text Box 198"/>
          <p:cNvSpPr txBox="1">
            <a:spLocks noChangeArrowheads="1"/>
          </p:cNvSpPr>
          <p:nvPr/>
        </p:nvSpPr>
        <p:spPr bwMode="auto">
          <a:xfrm>
            <a:off x="4284663" y="4797425"/>
            <a:ext cx="8636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chemeClr val="folHlink"/>
                </a:solidFill>
              </a:rPr>
              <a:t>Вода</a:t>
            </a:r>
            <a:endParaRPr lang="ru-RU" altLang="ru-RU">
              <a:solidFill>
                <a:schemeClr val="folHlink"/>
              </a:solidFill>
            </a:endParaRPr>
          </a:p>
        </p:txBody>
      </p:sp>
      <p:sp>
        <p:nvSpPr>
          <p:cNvPr id="8209" name="Text Box 199"/>
          <p:cNvSpPr txBox="1">
            <a:spLocks noChangeArrowheads="1"/>
          </p:cNvSpPr>
          <p:nvPr/>
        </p:nvSpPr>
        <p:spPr bwMode="auto">
          <a:xfrm>
            <a:off x="3779838" y="5589588"/>
            <a:ext cx="1857375" cy="901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 b="1"/>
              <a:t>48—78%.</a:t>
            </a:r>
            <a:r>
              <a:rPr lang="ru-RU" altLang="ru-RU" sz="1400"/>
              <a:t> Чем больше жира, тем меньше в мясе воды.</a:t>
            </a:r>
            <a:endParaRPr lang="ru-RU" altLang="ru-RU"/>
          </a:p>
        </p:txBody>
      </p:sp>
      <p:sp>
        <p:nvSpPr>
          <p:cNvPr id="8210" name="Line 200"/>
          <p:cNvSpPr>
            <a:spLocks noChangeShapeType="1"/>
          </p:cNvSpPr>
          <p:nvPr/>
        </p:nvSpPr>
        <p:spPr bwMode="auto">
          <a:xfrm>
            <a:off x="4716463" y="51577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211" name="Picture 204" descr="okornak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724400"/>
            <a:ext cx="28797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2" name="Line 205"/>
          <p:cNvSpPr>
            <a:spLocks noChangeShapeType="1"/>
          </p:cNvSpPr>
          <p:nvPr/>
        </p:nvSpPr>
        <p:spPr bwMode="auto">
          <a:xfrm flipH="1">
            <a:off x="3492500" y="692150"/>
            <a:ext cx="142875" cy="61658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3" name="Line 206"/>
          <p:cNvSpPr>
            <a:spLocks noChangeShapeType="1"/>
          </p:cNvSpPr>
          <p:nvPr/>
        </p:nvSpPr>
        <p:spPr bwMode="auto">
          <a:xfrm flipH="1">
            <a:off x="2051050" y="476250"/>
            <a:ext cx="433388" cy="2889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4" name="Line 207"/>
          <p:cNvSpPr>
            <a:spLocks noChangeShapeType="1"/>
          </p:cNvSpPr>
          <p:nvPr/>
        </p:nvSpPr>
        <p:spPr bwMode="auto">
          <a:xfrm>
            <a:off x="6372225" y="476250"/>
            <a:ext cx="863600" cy="36036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5" name="Line 208"/>
          <p:cNvSpPr>
            <a:spLocks noChangeShapeType="1"/>
          </p:cNvSpPr>
          <p:nvPr/>
        </p:nvSpPr>
        <p:spPr bwMode="auto">
          <a:xfrm flipH="1">
            <a:off x="2627313" y="4868863"/>
            <a:ext cx="865187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6" name="Line 209"/>
          <p:cNvSpPr>
            <a:spLocks noChangeShapeType="1"/>
          </p:cNvSpPr>
          <p:nvPr/>
        </p:nvSpPr>
        <p:spPr bwMode="auto">
          <a:xfrm>
            <a:off x="3563938" y="4724400"/>
            <a:ext cx="720725" cy="14446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7" name="Line 210"/>
          <p:cNvSpPr>
            <a:spLocks noChangeShapeType="1"/>
          </p:cNvSpPr>
          <p:nvPr/>
        </p:nvSpPr>
        <p:spPr bwMode="auto">
          <a:xfrm flipH="1">
            <a:off x="1763713" y="6597650"/>
            <a:ext cx="1728787" cy="2603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8" name="Line 211"/>
          <p:cNvSpPr>
            <a:spLocks noChangeShapeType="1"/>
          </p:cNvSpPr>
          <p:nvPr/>
        </p:nvSpPr>
        <p:spPr bwMode="auto">
          <a:xfrm>
            <a:off x="3492500" y="6597650"/>
            <a:ext cx="1727200" cy="2603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>
            <a:spLocks noChangeArrowheads="1"/>
          </p:cNvSpPr>
          <p:nvPr>
            <p:ph type="title"/>
          </p:nvPr>
        </p:nvSpPr>
        <p:spPr>
          <a:xfrm>
            <a:off x="2195513" y="214313"/>
            <a:ext cx="5113337" cy="622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altLang="ru-RU" b="1" smtClean="0"/>
              <a:t/>
            </a:r>
            <a:br>
              <a:rPr lang="ru-RU" altLang="ru-RU" b="1" smtClean="0"/>
            </a:br>
            <a:r>
              <a:rPr lang="ru-RU" altLang="ru-RU" b="1" smtClean="0"/>
              <a:t> </a:t>
            </a:r>
            <a:r>
              <a:rPr lang="ru-RU" altLang="ru-RU" sz="2800" b="1" smtClean="0"/>
              <a:t>Химический</a:t>
            </a:r>
            <a:r>
              <a:rPr lang="ru-RU" altLang="ru-RU" sz="3600" b="1" smtClean="0"/>
              <a:t> </a:t>
            </a:r>
            <a:r>
              <a:rPr lang="ru-RU" altLang="ru-RU" sz="2800" b="1" smtClean="0"/>
              <a:t>состав</a:t>
            </a:r>
            <a:r>
              <a:rPr lang="ru-RU" altLang="ru-RU" sz="3600" b="1" smtClean="0"/>
              <a:t> </a:t>
            </a:r>
            <a:r>
              <a:rPr lang="ru-RU" altLang="ru-RU" sz="2800" b="1" smtClean="0"/>
              <a:t>мяса</a:t>
            </a:r>
          </a:p>
        </p:txBody>
      </p:sp>
      <p:sp>
        <p:nvSpPr>
          <p:cNvPr id="9219" name="Text Box 5"/>
          <p:cNvSpPr>
            <a:spLocks noChangeArrowheads="1"/>
          </p:cNvSpPr>
          <p:nvPr>
            <p:ph type="body" idx="1"/>
          </p:nvPr>
        </p:nvSpPr>
        <p:spPr>
          <a:xfrm>
            <a:off x="1187450" y="1125538"/>
            <a:ext cx="1439863" cy="3603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smtClean="0"/>
              <a:t>Витамины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971550" y="1773238"/>
            <a:ext cx="2376488" cy="172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/>
              <a:t>содержатся лишь во внутренних органах скота (печени, почках), витамины РР и группы В.</a:t>
            </a:r>
          </a:p>
          <a:p>
            <a:pPr eaLnBrk="1" hangingPunct="1"/>
            <a:endParaRPr lang="ru-RU" altLang="ru-RU" sz="2400"/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4140200" y="1052513"/>
            <a:ext cx="2087563" cy="5762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chemeClr val="folHlink"/>
                </a:solidFill>
              </a:rPr>
              <a:t>Экстрактивные вещества</a:t>
            </a:r>
            <a:endParaRPr lang="ru-RU" altLang="ru-RU">
              <a:solidFill>
                <a:schemeClr val="folHlink"/>
              </a:solidFill>
            </a:endParaRP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3635375" y="2420938"/>
            <a:ext cx="2232025" cy="158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/>
              <a:t>Переходят в бульон при варке. Специфические вкус и аромат мяса 1%</a:t>
            </a:r>
            <a:endParaRPr lang="ru-RU" altLang="ru-RU" sz="2000"/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7092950" y="1125538"/>
            <a:ext cx="1439863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600" b="1"/>
              <a:t>Ферменты</a:t>
            </a:r>
            <a:endParaRPr lang="ru-RU" altLang="ru-RU"/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6516688" y="2060575"/>
            <a:ext cx="2401887" cy="2160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/>
              <a:t>ферменты вызывают расщепление белков, жиров и углеводов, а так же участвующие в созревании мяса.</a:t>
            </a:r>
          </a:p>
          <a:p>
            <a:pPr eaLnBrk="1" hangingPunct="1"/>
            <a:endParaRPr lang="ru-RU" altLang="ru-RU"/>
          </a:p>
        </p:txBody>
      </p:sp>
      <p:sp>
        <p:nvSpPr>
          <p:cNvPr id="9225" name="Line 11"/>
          <p:cNvSpPr>
            <a:spLocks noChangeShapeType="1"/>
          </p:cNvSpPr>
          <p:nvPr/>
        </p:nvSpPr>
        <p:spPr bwMode="auto">
          <a:xfrm>
            <a:off x="1835150" y="1484313"/>
            <a:ext cx="730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Line 12"/>
          <p:cNvSpPr>
            <a:spLocks noChangeShapeType="1"/>
          </p:cNvSpPr>
          <p:nvPr/>
        </p:nvSpPr>
        <p:spPr bwMode="auto">
          <a:xfrm flipH="1">
            <a:off x="4716463" y="1628775"/>
            <a:ext cx="3603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Line 13"/>
          <p:cNvSpPr>
            <a:spLocks noChangeShapeType="1"/>
          </p:cNvSpPr>
          <p:nvPr/>
        </p:nvSpPr>
        <p:spPr bwMode="auto">
          <a:xfrm flipH="1">
            <a:off x="7524750" y="1484313"/>
            <a:ext cx="2873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8" name="Text Box 14"/>
          <p:cNvSpPr txBox="1">
            <a:spLocks noChangeArrowheads="1"/>
          </p:cNvSpPr>
          <p:nvPr/>
        </p:nvSpPr>
        <p:spPr bwMode="auto">
          <a:xfrm>
            <a:off x="4140200" y="1052513"/>
            <a:ext cx="2087563" cy="5762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chemeClr val="folHlink"/>
                </a:solidFill>
              </a:rPr>
              <a:t>Экстрактивные вещества</a:t>
            </a:r>
            <a:endParaRPr lang="ru-RU" altLang="ru-RU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238" y="188913"/>
            <a:ext cx="4032250" cy="477837"/>
          </a:xfrm>
        </p:spPr>
        <p:txBody>
          <a:bodyPr/>
          <a:lstStyle/>
          <a:p>
            <a:pPr algn="ctr" eaLnBrk="1" hangingPunct="1"/>
            <a:r>
              <a:rPr lang="ru-RU" altLang="ru-RU" sz="3200" smtClean="0"/>
              <a:t>Состав мяса (ткани)</a:t>
            </a:r>
          </a:p>
        </p:txBody>
      </p:sp>
      <p:sp>
        <p:nvSpPr>
          <p:cNvPr id="10243" name="Text Box 118"/>
          <p:cNvSpPr txBox="1">
            <a:spLocks noChangeArrowheads="1"/>
          </p:cNvSpPr>
          <p:nvPr/>
        </p:nvSpPr>
        <p:spPr bwMode="auto">
          <a:xfrm>
            <a:off x="179388" y="908050"/>
            <a:ext cx="1223962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 b="1"/>
              <a:t>Мышечная</a:t>
            </a:r>
            <a:r>
              <a:rPr lang="ru-RU" altLang="ru-RU" sz="1600" b="1"/>
              <a:t> </a:t>
            </a:r>
          </a:p>
          <a:p>
            <a:pPr eaLnBrk="1" hangingPunct="1"/>
            <a:endParaRPr lang="ru-RU" altLang="ru-RU"/>
          </a:p>
        </p:txBody>
      </p:sp>
      <p:sp>
        <p:nvSpPr>
          <p:cNvPr id="10244" name="Text Box 119"/>
          <p:cNvSpPr txBox="1">
            <a:spLocks noChangeArrowheads="1"/>
          </p:cNvSpPr>
          <p:nvPr/>
        </p:nvSpPr>
        <p:spPr bwMode="auto">
          <a:xfrm>
            <a:off x="1547813" y="908050"/>
            <a:ext cx="1828800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 b="1"/>
              <a:t>Соединительная</a:t>
            </a:r>
            <a:r>
              <a:rPr lang="ru-RU" altLang="ru-RU" sz="1600" b="1"/>
              <a:t> </a:t>
            </a:r>
            <a:endParaRPr lang="ru-RU" altLang="ru-RU"/>
          </a:p>
        </p:txBody>
      </p:sp>
      <p:sp>
        <p:nvSpPr>
          <p:cNvPr id="10245" name="Text Box 120"/>
          <p:cNvSpPr txBox="1">
            <a:spLocks noChangeArrowheads="1"/>
          </p:cNvSpPr>
          <p:nvPr/>
        </p:nvSpPr>
        <p:spPr bwMode="auto">
          <a:xfrm>
            <a:off x="3635375" y="908050"/>
            <a:ext cx="1143000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 b="1"/>
              <a:t>Жировая</a:t>
            </a:r>
            <a:r>
              <a:rPr lang="ru-RU" altLang="ru-RU" sz="1600" b="1"/>
              <a:t> </a:t>
            </a:r>
            <a:endParaRPr lang="ru-RU" altLang="ru-RU"/>
          </a:p>
        </p:txBody>
      </p:sp>
      <p:sp>
        <p:nvSpPr>
          <p:cNvPr id="10246" name="Text Box 121"/>
          <p:cNvSpPr txBox="1">
            <a:spLocks noChangeArrowheads="1"/>
          </p:cNvSpPr>
          <p:nvPr/>
        </p:nvSpPr>
        <p:spPr bwMode="auto">
          <a:xfrm>
            <a:off x="5219700" y="908050"/>
            <a:ext cx="1028700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 b="1"/>
              <a:t>Костная</a:t>
            </a:r>
            <a:endParaRPr lang="ru-RU" altLang="ru-RU" sz="1600"/>
          </a:p>
        </p:txBody>
      </p:sp>
      <p:sp>
        <p:nvSpPr>
          <p:cNvPr id="10247" name="Text Box 122"/>
          <p:cNvSpPr txBox="1">
            <a:spLocks noChangeArrowheads="1"/>
          </p:cNvSpPr>
          <p:nvPr/>
        </p:nvSpPr>
        <p:spPr bwMode="auto">
          <a:xfrm>
            <a:off x="6516688" y="908050"/>
            <a:ext cx="1144587" cy="350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 b="1"/>
              <a:t>Хрящевая</a:t>
            </a:r>
            <a:endParaRPr lang="ru-RU" altLang="ru-RU" sz="1600"/>
          </a:p>
        </p:txBody>
      </p:sp>
      <p:sp>
        <p:nvSpPr>
          <p:cNvPr id="10248" name="Text Box 124"/>
          <p:cNvSpPr txBox="1">
            <a:spLocks noChangeArrowheads="1"/>
          </p:cNvSpPr>
          <p:nvPr/>
        </p:nvSpPr>
        <p:spPr bwMode="auto">
          <a:xfrm>
            <a:off x="8101013" y="908050"/>
            <a:ext cx="792162" cy="288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 b="1"/>
              <a:t>Кровь</a:t>
            </a:r>
            <a:endParaRPr lang="ru-RU" altLang="ru-RU" sz="1600"/>
          </a:p>
        </p:txBody>
      </p:sp>
      <p:sp>
        <p:nvSpPr>
          <p:cNvPr id="10249" name="Text Box 125"/>
          <p:cNvSpPr txBox="1">
            <a:spLocks noChangeArrowheads="1"/>
          </p:cNvSpPr>
          <p:nvPr/>
        </p:nvSpPr>
        <p:spPr bwMode="auto">
          <a:xfrm>
            <a:off x="179388" y="1628775"/>
            <a:ext cx="1257300" cy="1223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600"/>
              <a:t>Отдельные волокна, покрытые оболочкой</a:t>
            </a:r>
            <a:endParaRPr lang="ru-RU" altLang="ru-RU"/>
          </a:p>
        </p:txBody>
      </p:sp>
      <p:sp>
        <p:nvSpPr>
          <p:cNvPr id="10250" name="Text Box 128"/>
          <p:cNvSpPr txBox="1">
            <a:spLocks noChangeArrowheads="1"/>
          </p:cNvSpPr>
          <p:nvPr/>
        </p:nvSpPr>
        <p:spPr bwMode="auto">
          <a:xfrm>
            <a:off x="1619250" y="1628775"/>
            <a:ext cx="1828800" cy="2328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600"/>
              <a:t>Для соед. тканей – это пленки, сухожилия, хрящи, оболочки жировой и мышечной ткани.</a:t>
            </a:r>
          </a:p>
          <a:p>
            <a:pPr eaLnBrk="1" hangingPunct="1"/>
            <a:r>
              <a:rPr lang="ru-RU" altLang="ru-RU" sz="1600"/>
              <a:t>Цвет–желтоватый</a:t>
            </a:r>
          </a:p>
          <a:p>
            <a:pPr eaLnBrk="1" hangingPunct="1"/>
            <a:endParaRPr lang="ru-RU" altLang="ru-RU"/>
          </a:p>
        </p:txBody>
      </p:sp>
      <p:sp>
        <p:nvSpPr>
          <p:cNvPr id="10251" name="Text Box 130"/>
          <p:cNvSpPr txBox="1">
            <a:spLocks noChangeArrowheads="1"/>
          </p:cNvSpPr>
          <p:nvPr/>
        </p:nvSpPr>
        <p:spPr bwMode="auto">
          <a:xfrm>
            <a:off x="3563938" y="1628775"/>
            <a:ext cx="1223962" cy="1512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600"/>
              <a:t>Жировые клетки, разделённые рыхлой соед. тканью.</a:t>
            </a:r>
            <a:endParaRPr lang="ru-RU" altLang="ru-RU"/>
          </a:p>
        </p:txBody>
      </p:sp>
      <p:sp>
        <p:nvSpPr>
          <p:cNvPr id="10252" name="Text Box 131"/>
          <p:cNvSpPr txBox="1">
            <a:spLocks noChangeArrowheads="1"/>
          </p:cNvSpPr>
          <p:nvPr/>
        </p:nvSpPr>
        <p:spPr bwMode="auto">
          <a:xfrm>
            <a:off x="4932363" y="1628775"/>
            <a:ext cx="1295400" cy="1368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600"/>
              <a:t>Скелет. </a:t>
            </a:r>
          </a:p>
          <a:p>
            <a:pPr eaLnBrk="1" hangingPunct="1"/>
            <a:r>
              <a:rPr lang="ru-RU" altLang="ru-RU" sz="1600"/>
              <a:t>Трубчатые</a:t>
            </a:r>
          </a:p>
          <a:p>
            <a:pPr eaLnBrk="1" hangingPunct="1"/>
            <a:r>
              <a:rPr lang="ru-RU" altLang="ru-RU" sz="1600"/>
              <a:t>Плоские</a:t>
            </a:r>
          </a:p>
          <a:p>
            <a:pPr eaLnBrk="1" hangingPunct="1"/>
            <a:r>
              <a:rPr lang="ru-RU" altLang="ru-RU" sz="1600"/>
              <a:t>Смешанные</a:t>
            </a:r>
          </a:p>
          <a:p>
            <a:pPr eaLnBrk="1" hangingPunct="1"/>
            <a:r>
              <a:rPr lang="ru-RU" altLang="ru-RU" sz="1600"/>
              <a:t>Короткие</a:t>
            </a:r>
          </a:p>
          <a:p>
            <a:pPr eaLnBrk="1" hangingPunct="1"/>
            <a:endParaRPr lang="ru-RU" altLang="ru-RU"/>
          </a:p>
        </p:txBody>
      </p:sp>
      <p:sp>
        <p:nvSpPr>
          <p:cNvPr id="10253" name="Line 132"/>
          <p:cNvSpPr>
            <a:spLocks noChangeShapeType="1"/>
          </p:cNvSpPr>
          <p:nvPr/>
        </p:nvSpPr>
        <p:spPr bwMode="auto">
          <a:xfrm>
            <a:off x="4716463" y="6207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4" name="Line 133"/>
          <p:cNvSpPr>
            <a:spLocks noChangeShapeType="1"/>
          </p:cNvSpPr>
          <p:nvPr/>
        </p:nvSpPr>
        <p:spPr bwMode="auto">
          <a:xfrm>
            <a:off x="4932363" y="549275"/>
            <a:ext cx="0" cy="2159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5" name="Line 134"/>
          <p:cNvSpPr>
            <a:spLocks noChangeShapeType="1"/>
          </p:cNvSpPr>
          <p:nvPr/>
        </p:nvSpPr>
        <p:spPr bwMode="auto">
          <a:xfrm>
            <a:off x="755650" y="765175"/>
            <a:ext cx="7777163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6" name="Line 136"/>
          <p:cNvSpPr>
            <a:spLocks noChangeShapeType="1"/>
          </p:cNvSpPr>
          <p:nvPr/>
        </p:nvSpPr>
        <p:spPr bwMode="auto">
          <a:xfrm>
            <a:off x="755650" y="765175"/>
            <a:ext cx="0" cy="1428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7" name="Line 138"/>
          <p:cNvSpPr>
            <a:spLocks noChangeShapeType="1"/>
          </p:cNvSpPr>
          <p:nvPr/>
        </p:nvSpPr>
        <p:spPr bwMode="auto">
          <a:xfrm>
            <a:off x="2484438" y="765175"/>
            <a:ext cx="0" cy="1428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8" name="Line 139"/>
          <p:cNvSpPr>
            <a:spLocks noChangeShapeType="1"/>
          </p:cNvSpPr>
          <p:nvPr/>
        </p:nvSpPr>
        <p:spPr bwMode="auto">
          <a:xfrm>
            <a:off x="4140200" y="765175"/>
            <a:ext cx="0" cy="1428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9" name="Line 140"/>
          <p:cNvSpPr>
            <a:spLocks noChangeShapeType="1"/>
          </p:cNvSpPr>
          <p:nvPr/>
        </p:nvSpPr>
        <p:spPr bwMode="auto">
          <a:xfrm>
            <a:off x="5508625" y="765175"/>
            <a:ext cx="0" cy="1428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0" name="Line 141"/>
          <p:cNvSpPr>
            <a:spLocks noChangeShapeType="1"/>
          </p:cNvSpPr>
          <p:nvPr/>
        </p:nvSpPr>
        <p:spPr bwMode="auto">
          <a:xfrm>
            <a:off x="7164388" y="765175"/>
            <a:ext cx="0" cy="1428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1" name="Line 142"/>
          <p:cNvSpPr>
            <a:spLocks noChangeShapeType="1"/>
          </p:cNvSpPr>
          <p:nvPr/>
        </p:nvSpPr>
        <p:spPr bwMode="auto">
          <a:xfrm>
            <a:off x="8532813" y="765175"/>
            <a:ext cx="0" cy="1428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2" name="Text Box 143"/>
          <p:cNvSpPr txBox="1">
            <a:spLocks noChangeArrowheads="1"/>
          </p:cNvSpPr>
          <p:nvPr/>
        </p:nvSpPr>
        <p:spPr bwMode="auto">
          <a:xfrm>
            <a:off x="6372225" y="1628775"/>
            <a:ext cx="1485900" cy="259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600"/>
              <a:t>Прозр-белого цвета, покрыв. суставные поверхн. костей, рёберные хрящи, м/у позвонками, ушная раков.</a:t>
            </a:r>
            <a:endParaRPr lang="ru-RU" altLang="ru-RU"/>
          </a:p>
        </p:txBody>
      </p:sp>
      <p:sp>
        <p:nvSpPr>
          <p:cNvPr id="10263" name="Text Box 186"/>
          <p:cNvSpPr txBox="1">
            <a:spLocks noChangeArrowheads="1"/>
          </p:cNvSpPr>
          <p:nvPr/>
        </p:nvSpPr>
        <p:spPr bwMode="auto">
          <a:xfrm>
            <a:off x="7956550" y="1628775"/>
            <a:ext cx="1187450" cy="1943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600"/>
              <a:t>Питательная соед. ткань, очень высокая питат. ценность</a:t>
            </a:r>
            <a:endParaRPr lang="ru-RU" altLang="ru-RU"/>
          </a:p>
        </p:txBody>
      </p:sp>
      <p:sp>
        <p:nvSpPr>
          <p:cNvPr id="10264" name="Text Box 187"/>
          <p:cNvSpPr txBox="1">
            <a:spLocks noChangeArrowheads="1"/>
          </p:cNvSpPr>
          <p:nvPr/>
        </p:nvSpPr>
        <p:spPr bwMode="auto">
          <a:xfrm>
            <a:off x="5724525" y="4724400"/>
            <a:ext cx="1584325" cy="93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/>
              <a:t>Готовят из них бульон, костный жир, муку, желатин.</a:t>
            </a:r>
            <a:endParaRPr lang="ru-RU" altLang="ru-RU"/>
          </a:p>
        </p:txBody>
      </p:sp>
      <p:sp>
        <p:nvSpPr>
          <p:cNvPr id="10265" name="Text Box 188"/>
          <p:cNvSpPr txBox="1">
            <a:spLocks noChangeArrowheads="1"/>
          </p:cNvSpPr>
          <p:nvPr/>
        </p:nvSpPr>
        <p:spPr bwMode="auto">
          <a:xfrm>
            <a:off x="179388" y="3716338"/>
            <a:ext cx="1368425" cy="2881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/>
              <a:t>Мускулы: чем большую нагрузку при жизни несло животное, тем темнее и грубее мышечная ткань (шейные, брюшные, конечностей), и наоборот.</a:t>
            </a:r>
            <a:endParaRPr lang="ru-RU" altLang="ru-RU"/>
          </a:p>
        </p:txBody>
      </p:sp>
      <p:sp>
        <p:nvSpPr>
          <p:cNvPr id="10266" name="Text Box 189"/>
          <p:cNvSpPr txBox="1">
            <a:spLocks noChangeArrowheads="1"/>
          </p:cNvSpPr>
          <p:nvPr/>
        </p:nvSpPr>
        <p:spPr bwMode="auto">
          <a:xfrm>
            <a:off x="1692275" y="4292600"/>
            <a:ext cx="1828800" cy="1484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/>
              <a:t>Чем больше в мясе соед. ткани, тем ниже его сорт и </a:t>
            </a:r>
            <a:r>
              <a:rPr lang="ru-RU" altLang="ru-RU" sz="1400" u="sng"/>
              <a:t>кулинарная </a:t>
            </a:r>
            <a:r>
              <a:rPr lang="ru-RU" altLang="ru-RU" sz="1400"/>
              <a:t>ценность, жёстче и грубее </a:t>
            </a:r>
            <a:endParaRPr lang="ru-RU" altLang="ru-RU"/>
          </a:p>
        </p:txBody>
      </p:sp>
      <p:sp>
        <p:nvSpPr>
          <p:cNvPr id="10267" name="Text Box 232"/>
          <p:cNvSpPr txBox="1">
            <a:spLocks noChangeArrowheads="1"/>
          </p:cNvSpPr>
          <p:nvPr/>
        </p:nvSpPr>
        <p:spPr bwMode="auto">
          <a:xfrm>
            <a:off x="3708400" y="3860800"/>
            <a:ext cx="1511300" cy="2089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/>
              <a:t>Улучшает вкус и качество мяса.</a:t>
            </a:r>
          </a:p>
          <a:p>
            <a:pPr eaLnBrk="1" hangingPunct="1"/>
            <a:r>
              <a:rPr lang="ru-RU" altLang="ru-RU" sz="1400">
                <a:solidFill>
                  <a:schemeClr val="folHlink"/>
                </a:solidFill>
              </a:rPr>
              <a:t>Мраморность –</a:t>
            </a:r>
            <a:r>
              <a:rPr lang="ru-RU" altLang="ru-RU" sz="1400"/>
              <a:t> жир м/у волокнами мышечной ткани (очень ценно).</a:t>
            </a:r>
            <a:endParaRPr lang="ru-RU" altLang="ru-RU"/>
          </a:p>
        </p:txBody>
      </p:sp>
      <p:sp>
        <p:nvSpPr>
          <p:cNvPr id="10268" name="Text Box 233"/>
          <p:cNvSpPr txBox="1">
            <a:spLocks noChangeArrowheads="1"/>
          </p:cNvSpPr>
          <p:nvPr/>
        </p:nvSpPr>
        <p:spPr bwMode="auto">
          <a:xfrm>
            <a:off x="7740650" y="4365625"/>
            <a:ext cx="1204913" cy="1758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/>
              <a:t>В кулин. изготавлив. колбасы.</a:t>
            </a:r>
          </a:p>
          <a:p>
            <a:pPr eaLnBrk="1" hangingPunct="1"/>
            <a:r>
              <a:rPr lang="ru-RU" altLang="ru-RU" sz="1400"/>
              <a:t>Лечебная пром. – кровяная сыворотка, гематоген.</a:t>
            </a:r>
            <a:endParaRPr lang="ru-RU" altLang="ru-RU"/>
          </a:p>
        </p:txBody>
      </p:sp>
      <p:sp>
        <p:nvSpPr>
          <p:cNvPr id="10269" name="Line 234"/>
          <p:cNvSpPr>
            <a:spLocks noChangeShapeType="1"/>
          </p:cNvSpPr>
          <p:nvPr/>
        </p:nvSpPr>
        <p:spPr bwMode="auto">
          <a:xfrm>
            <a:off x="5795963" y="2997200"/>
            <a:ext cx="0" cy="14398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0" name="Line 237"/>
          <p:cNvSpPr>
            <a:spLocks noChangeShapeType="1"/>
          </p:cNvSpPr>
          <p:nvPr/>
        </p:nvSpPr>
        <p:spPr bwMode="auto">
          <a:xfrm>
            <a:off x="5795963" y="4437063"/>
            <a:ext cx="11525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1" name="Line 238"/>
          <p:cNvSpPr>
            <a:spLocks noChangeShapeType="1"/>
          </p:cNvSpPr>
          <p:nvPr/>
        </p:nvSpPr>
        <p:spPr bwMode="auto">
          <a:xfrm flipV="1">
            <a:off x="6948488" y="4221163"/>
            <a:ext cx="0" cy="2159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2" name="Line 239"/>
          <p:cNvSpPr>
            <a:spLocks noChangeShapeType="1"/>
          </p:cNvSpPr>
          <p:nvPr/>
        </p:nvSpPr>
        <p:spPr bwMode="auto">
          <a:xfrm>
            <a:off x="6372225" y="4437063"/>
            <a:ext cx="0" cy="28733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3" name="Line 240"/>
          <p:cNvSpPr>
            <a:spLocks noChangeShapeType="1"/>
          </p:cNvSpPr>
          <p:nvPr/>
        </p:nvSpPr>
        <p:spPr bwMode="auto">
          <a:xfrm>
            <a:off x="1116013" y="12684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4" name="Line 241"/>
          <p:cNvSpPr>
            <a:spLocks noChangeShapeType="1"/>
          </p:cNvSpPr>
          <p:nvPr/>
        </p:nvSpPr>
        <p:spPr bwMode="auto">
          <a:xfrm>
            <a:off x="2484438" y="12684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5" name="Line 242"/>
          <p:cNvSpPr>
            <a:spLocks noChangeShapeType="1"/>
          </p:cNvSpPr>
          <p:nvPr/>
        </p:nvSpPr>
        <p:spPr bwMode="auto">
          <a:xfrm>
            <a:off x="4140200" y="12684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6" name="Line 243"/>
          <p:cNvSpPr>
            <a:spLocks noChangeShapeType="1"/>
          </p:cNvSpPr>
          <p:nvPr/>
        </p:nvSpPr>
        <p:spPr bwMode="auto">
          <a:xfrm>
            <a:off x="5651500" y="12684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7" name="Line 244"/>
          <p:cNvSpPr>
            <a:spLocks noChangeShapeType="1"/>
          </p:cNvSpPr>
          <p:nvPr/>
        </p:nvSpPr>
        <p:spPr bwMode="auto">
          <a:xfrm>
            <a:off x="7019925" y="12684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8" name="Line 246"/>
          <p:cNvSpPr>
            <a:spLocks noChangeShapeType="1"/>
          </p:cNvSpPr>
          <p:nvPr/>
        </p:nvSpPr>
        <p:spPr bwMode="auto">
          <a:xfrm>
            <a:off x="8532813" y="11969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9" name="Line 247"/>
          <p:cNvSpPr>
            <a:spLocks noChangeShapeType="1"/>
          </p:cNvSpPr>
          <p:nvPr/>
        </p:nvSpPr>
        <p:spPr bwMode="auto">
          <a:xfrm>
            <a:off x="755650" y="2852738"/>
            <a:ext cx="0" cy="863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0" name="Line 248"/>
          <p:cNvSpPr>
            <a:spLocks noChangeShapeType="1"/>
          </p:cNvSpPr>
          <p:nvPr/>
        </p:nvSpPr>
        <p:spPr bwMode="auto">
          <a:xfrm>
            <a:off x="971550" y="2852738"/>
            <a:ext cx="0" cy="863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1" name="Line 249"/>
          <p:cNvSpPr>
            <a:spLocks noChangeShapeType="1"/>
          </p:cNvSpPr>
          <p:nvPr/>
        </p:nvSpPr>
        <p:spPr bwMode="auto">
          <a:xfrm>
            <a:off x="2484438" y="3933825"/>
            <a:ext cx="0" cy="3587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2" name="Line 250"/>
          <p:cNvSpPr>
            <a:spLocks noChangeShapeType="1"/>
          </p:cNvSpPr>
          <p:nvPr/>
        </p:nvSpPr>
        <p:spPr bwMode="auto">
          <a:xfrm>
            <a:off x="2700338" y="3933825"/>
            <a:ext cx="0" cy="3587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3" name="Line 252"/>
          <p:cNvSpPr>
            <a:spLocks noChangeShapeType="1"/>
          </p:cNvSpPr>
          <p:nvPr/>
        </p:nvSpPr>
        <p:spPr bwMode="auto">
          <a:xfrm>
            <a:off x="4067175" y="3141663"/>
            <a:ext cx="0" cy="71913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4" name="Line 253"/>
          <p:cNvSpPr>
            <a:spLocks noChangeShapeType="1"/>
          </p:cNvSpPr>
          <p:nvPr/>
        </p:nvSpPr>
        <p:spPr bwMode="auto">
          <a:xfrm>
            <a:off x="4284663" y="3141663"/>
            <a:ext cx="0" cy="71913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5" name="Line 254"/>
          <p:cNvSpPr>
            <a:spLocks noChangeShapeType="1"/>
          </p:cNvSpPr>
          <p:nvPr/>
        </p:nvSpPr>
        <p:spPr bwMode="auto">
          <a:xfrm flipH="1">
            <a:off x="8388350" y="3573463"/>
            <a:ext cx="215900" cy="79216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6" name="Line 255"/>
          <p:cNvSpPr>
            <a:spLocks noChangeShapeType="1"/>
          </p:cNvSpPr>
          <p:nvPr/>
        </p:nvSpPr>
        <p:spPr bwMode="auto">
          <a:xfrm flipH="1">
            <a:off x="8243888" y="3573463"/>
            <a:ext cx="215900" cy="79216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88913"/>
            <a:ext cx="7793037" cy="576262"/>
          </a:xfrm>
        </p:spPr>
        <p:txBody>
          <a:bodyPr/>
          <a:lstStyle/>
          <a:p>
            <a:pPr algn="ctr" eaLnBrk="1" hangingPunct="1"/>
            <a:r>
              <a:rPr lang="ru-RU" altLang="ru-RU" sz="3200" smtClean="0"/>
              <a:t>Розничная</a:t>
            </a:r>
            <a:r>
              <a:rPr lang="ru-RU" altLang="ru-RU" sz="3600" smtClean="0"/>
              <a:t> </a:t>
            </a:r>
            <a:r>
              <a:rPr lang="ru-RU" altLang="ru-RU" sz="3200" smtClean="0"/>
              <a:t>разделка</a:t>
            </a:r>
            <a:r>
              <a:rPr lang="ru-RU" altLang="ru-RU" sz="3600" smtClean="0"/>
              <a:t> говяжьей туши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125538"/>
            <a:ext cx="6408737" cy="2951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1187450" y="4221163"/>
            <a:ext cx="7772400" cy="1728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700" smtClean="0"/>
          </a:p>
          <a:p>
            <a:pPr eaLnBrk="1" hangingPunct="1">
              <a:lnSpc>
                <a:spcPct val="80000"/>
              </a:lnSpc>
            </a:pPr>
            <a:endParaRPr lang="ru-RU" altLang="ru-RU" sz="700" smtClean="0"/>
          </a:p>
          <a:p>
            <a:pPr eaLnBrk="1" hangingPunct="1">
              <a:lnSpc>
                <a:spcPct val="80000"/>
              </a:lnSpc>
            </a:pPr>
            <a:endParaRPr lang="ru-RU" altLang="ru-RU" sz="7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solidFill>
                  <a:schemeClr val="tx2"/>
                </a:solidFill>
              </a:rPr>
              <a:t>1</a:t>
            </a:r>
            <a:r>
              <a:rPr lang="ru-RU" altLang="ru-RU" sz="2000" smtClean="0"/>
              <a:t> — зарез; </a:t>
            </a:r>
            <a:r>
              <a:rPr lang="ru-RU" altLang="ru-RU" sz="2000" smtClean="0">
                <a:solidFill>
                  <a:schemeClr val="tx2"/>
                </a:solidFill>
              </a:rPr>
              <a:t>2 </a:t>
            </a:r>
            <a:r>
              <a:rPr lang="ru-RU" altLang="ru-RU" sz="2000" smtClean="0"/>
              <a:t>— шейная; </a:t>
            </a:r>
            <a:r>
              <a:rPr lang="ru-RU" altLang="ru-RU" sz="2000" smtClean="0">
                <a:solidFill>
                  <a:schemeClr val="tx2"/>
                </a:solidFill>
              </a:rPr>
              <a:t>3 </a:t>
            </a:r>
            <a:r>
              <a:rPr lang="ru-RU" altLang="ru-RU" sz="2000" smtClean="0"/>
              <a:t>— лопаточная часть; </a:t>
            </a:r>
            <a:r>
              <a:rPr lang="ru-RU" altLang="ru-RU" sz="2000" smtClean="0">
                <a:solidFill>
                  <a:schemeClr val="tx2"/>
                </a:solidFill>
              </a:rPr>
              <a:t>4</a:t>
            </a:r>
            <a:r>
              <a:rPr lang="ru-RU" altLang="ru-RU" sz="2000" smtClean="0"/>
              <a:t> — спинная часть; </a:t>
            </a:r>
            <a:r>
              <a:rPr lang="ru-RU" altLang="ru-RU" sz="2000" smtClean="0">
                <a:solidFill>
                  <a:schemeClr val="tx2"/>
                </a:solidFill>
              </a:rPr>
              <a:t>5 </a:t>
            </a:r>
            <a:r>
              <a:rPr lang="ru-RU" altLang="ru-RU" sz="2000" smtClean="0"/>
              <a:t>— поясничная часть; </a:t>
            </a:r>
            <a:r>
              <a:rPr lang="ru-RU" altLang="ru-RU" sz="2000" smtClean="0">
                <a:solidFill>
                  <a:schemeClr val="tx2"/>
                </a:solidFill>
              </a:rPr>
              <a:t>6 </a:t>
            </a:r>
            <a:r>
              <a:rPr lang="ru-RU" altLang="ru-RU" sz="2000" smtClean="0"/>
              <a:t>— тазобедренная часть; </a:t>
            </a:r>
            <a:r>
              <a:rPr lang="ru-RU" altLang="ru-RU" sz="2000" smtClean="0">
                <a:solidFill>
                  <a:schemeClr val="tx2"/>
                </a:solidFill>
              </a:rPr>
              <a:t>7</a:t>
            </a:r>
            <a:r>
              <a:rPr lang="ru-RU" altLang="ru-RU" sz="2000" smtClean="0"/>
              <a:t>— задняя голяшка; </a:t>
            </a:r>
            <a:r>
              <a:rPr lang="ru-RU" altLang="ru-RU" sz="2000" smtClean="0">
                <a:solidFill>
                  <a:schemeClr val="tx2"/>
                </a:solidFill>
              </a:rPr>
              <a:t>8 </a:t>
            </a:r>
            <a:r>
              <a:rPr lang="ru-RU" altLang="ru-RU" sz="2000" smtClean="0"/>
              <a:t>— плечевая часть; </a:t>
            </a:r>
            <a:r>
              <a:rPr lang="ru-RU" altLang="ru-RU" sz="2000" smtClean="0">
                <a:solidFill>
                  <a:schemeClr val="tx2"/>
                </a:solidFill>
              </a:rPr>
              <a:t>9</a:t>
            </a:r>
            <a:r>
              <a:rPr lang="ru-RU" altLang="ru-RU" sz="2000" smtClean="0"/>
              <a:t> — передняя голяшка; </a:t>
            </a:r>
            <a:r>
              <a:rPr lang="ru-RU" altLang="ru-RU" sz="2000" smtClean="0">
                <a:solidFill>
                  <a:schemeClr val="tx2"/>
                </a:solidFill>
              </a:rPr>
              <a:t>10 </a:t>
            </a:r>
            <a:r>
              <a:rPr lang="ru-RU" altLang="ru-RU" sz="2000" smtClean="0"/>
              <a:t>— грудная часть; </a:t>
            </a:r>
            <a:r>
              <a:rPr lang="ru-RU" altLang="ru-RU" sz="2000" smtClean="0">
                <a:solidFill>
                  <a:schemeClr val="tx2"/>
                </a:solidFill>
              </a:rPr>
              <a:t>11</a:t>
            </a:r>
            <a:r>
              <a:rPr lang="ru-RU" altLang="ru-RU" sz="2000" smtClean="0"/>
              <a:t> — пашина.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Words>937</Words>
  <Application>Microsoft Office PowerPoint</Application>
  <PresentationFormat>Экран (4:3)</PresentationFormat>
  <Paragraphs>127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Tahoma</vt:lpstr>
      <vt:lpstr>Arial</vt:lpstr>
      <vt:lpstr>Wingdings</vt:lpstr>
      <vt:lpstr>Calibri</vt:lpstr>
      <vt:lpstr>Times New Roman</vt:lpstr>
      <vt:lpstr>Палитра</vt:lpstr>
      <vt:lpstr>Мясо убойных животных</vt:lpstr>
      <vt:lpstr>Мясо - </vt:lpstr>
      <vt:lpstr>Презентация PowerPoint</vt:lpstr>
      <vt:lpstr>Классификация мяса</vt:lpstr>
      <vt:lpstr>Классификация мяса</vt:lpstr>
      <vt:lpstr>Презентация PowerPoint</vt:lpstr>
      <vt:lpstr>  Химический состав мяса</vt:lpstr>
      <vt:lpstr>Состав мяса (ткани)</vt:lpstr>
      <vt:lpstr>Розничная разделка говяжьей туши</vt:lpstr>
      <vt:lpstr>Схема розничной разделки бараньей и козьей туши:</vt:lpstr>
      <vt:lpstr>Схема розничной разделки свиной туши:</vt:lpstr>
      <vt:lpstr>Приготовление блюд в кулинарии из различных частей туши</vt:lpstr>
      <vt:lpstr>Виды мяса по термическому состоянию.</vt:lpstr>
      <vt:lpstr>Биохимическая обоснованность ежедневного употребления мяса </vt:lpstr>
    </vt:vector>
  </TitlesOfParts>
  <Company>hg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Мясо убойных животных</dc:title>
  <dc:creator>gh</dc:creator>
  <cp:lastModifiedBy>ava</cp:lastModifiedBy>
  <cp:revision>48</cp:revision>
  <dcterms:created xsi:type="dcterms:W3CDTF">2010-02-11T18:03:03Z</dcterms:created>
  <dcterms:modified xsi:type="dcterms:W3CDTF">2020-05-07T10:42:44Z</dcterms:modified>
</cp:coreProperties>
</file>