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71" r:id="rId5"/>
    <p:sldId id="266" r:id="rId6"/>
    <p:sldId id="289" r:id="rId7"/>
    <p:sldId id="268" r:id="rId8"/>
    <p:sldId id="258" r:id="rId9"/>
    <p:sldId id="270" r:id="rId10"/>
    <p:sldId id="274" r:id="rId11"/>
    <p:sldId id="287" r:id="rId12"/>
    <p:sldId id="288" r:id="rId13"/>
    <p:sldId id="290" r:id="rId14"/>
    <p:sldId id="286" r:id="rId15"/>
    <p:sldId id="28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8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F0C-483E-4498-8B9A-25E6C6C4728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BAB-72D7-437B-B4A2-EBBD70B8D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1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F0C-483E-4498-8B9A-25E6C6C4728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BAB-72D7-437B-B4A2-EBBD70B8D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8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F0C-483E-4498-8B9A-25E6C6C4728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BAB-72D7-437B-B4A2-EBBD70B8D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F0C-483E-4498-8B9A-25E6C6C4728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BAB-72D7-437B-B4A2-EBBD70B8D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5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F0C-483E-4498-8B9A-25E6C6C4728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BAB-72D7-437B-B4A2-EBBD70B8D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6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F0C-483E-4498-8B9A-25E6C6C4728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BAB-72D7-437B-B4A2-EBBD70B8D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8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F0C-483E-4498-8B9A-25E6C6C4728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BAB-72D7-437B-B4A2-EBBD70B8D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9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F0C-483E-4498-8B9A-25E6C6C4728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BAB-72D7-437B-B4A2-EBBD70B8D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0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F0C-483E-4498-8B9A-25E6C6C4728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BAB-72D7-437B-B4A2-EBBD70B8D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4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F0C-483E-4498-8B9A-25E6C6C4728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BAB-72D7-437B-B4A2-EBBD70B8D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9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F0C-483E-4498-8B9A-25E6C6C4728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BAB-72D7-437B-B4A2-EBBD70B8D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5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5F0C-483E-4498-8B9A-25E6C6C4728A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1BAB-72D7-437B-B4A2-EBBD70B8D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2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Тема: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100" b="1" dirty="0">
                <a:solidFill>
                  <a:srgbClr val="0070C0"/>
                </a:solidFill>
              </a:rPr>
              <a:t>Жарочное оборудование. Характеристика основных способов жарки </a:t>
            </a:r>
            <a:r>
              <a:rPr lang="ru-RU" sz="3100" b="1" dirty="0" smtClean="0">
                <a:solidFill>
                  <a:srgbClr val="0070C0"/>
                </a:solidFill>
              </a:rPr>
              <a:t>. </a:t>
            </a:r>
            <a:r>
              <a:rPr lang="ru-RU" sz="3100" b="1" dirty="0">
                <a:solidFill>
                  <a:srgbClr val="0070C0"/>
                </a:solidFill>
              </a:rPr>
              <a:t>Классификация и устройство. </a:t>
            </a:r>
            <a:br>
              <a:rPr lang="ru-RU" sz="3100" b="1" dirty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endParaRPr lang="ru-RU" sz="31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07506"/>
            <a:ext cx="9144000" cy="165576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3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Правила эксплуатации фритюрниц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7" y="1050878"/>
            <a:ext cx="11655189" cy="556828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Перед </a:t>
            </a:r>
            <a:r>
              <a:rPr lang="ru-RU" dirty="0"/>
              <a:t>началом работы </a:t>
            </a:r>
            <a:r>
              <a:rPr lang="ru-RU" dirty="0" smtClean="0"/>
              <a:t>проверяют санитарное </a:t>
            </a:r>
            <a:r>
              <a:rPr lang="ru-RU" dirty="0"/>
              <a:t>и техническое состояние фритюрниц. </a:t>
            </a:r>
            <a:endParaRPr lang="ru-RU" dirty="0" smtClean="0"/>
          </a:p>
          <a:p>
            <a:r>
              <a:rPr lang="ru-RU" dirty="0" smtClean="0"/>
              <a:t>Закрывают </a:t>
            </a:r>
            <a:r>
              <a:rPr lang="ru-RU" dirty="0"/>
              <a:t>сливной кран и заливают ванную жиром до отметки на стенке ванны.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включения </a:t>
            </a:r>
            <a:r>
              <a:rPr lang="ru-RU" dirty="0" smtClean="0"/>
              <a:t>желтой </a:t>
            </a:r>
            <a:r>
              <a:rPr lang="ru-RU" dirty="0"/>
              <a:t>сигнальной лампочки полуфабрикаты заложенные в корзину </a:t>
            </a:r>
            <a:r>
              <a:rPr lang="ru-RU" dirty="0" smtClean="0"/>
              <a:t>опускают </a:t>
            </a:r>
            <a:r>
              <a:rPr lang="ru-RU" dirty="0"/>
              <a:t>в ванную для жаренья. </a:t>
            </a:r>
            <a:endParaRPr lang="ru-RU" dirty="0" smtClean="0"/>
          </a:p>
          <a:p>
            <a:r>
              <a:rPr lang="ru-RU" dirty="0" smtClean="0"/>
              <a:t>Потом </a:t>
            </a:r>
            <a:r>
              <a:rPr lang="ru-RU" dirty="0"/>
              <a:t>корзину с готовыми продуктами вынимают из ванны и вешают на скобу для стекания излишков жира в ванну. </a:t>
            </a:r>
          </a:p>
          <a:p>
            <a:r>
              <a:rPr lang="ru-RU" dirty="0"/>
              <a:t>После окончания работы фритюрницу отключают, а остывший жир сливают через сливной кран в бачок и проводят санитарную обработку. Жир, содержавший более 1% вторичных продуктов окисления, </a:t>
            </a:r>
            <a:r>
              <a:rPr lang="ru-RU" dirty="0" smtClean="0"/>
              <a:t>для дальнейшего </a:t>
            </a:r>
            <a:r>
              <a:rPr lang="ru-RU" dirty="0"/>
              <a:t>использования непригоден. </a:t>
            </a:r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/>
              <a:t>фритюре жир можно </a:t>
            </a:r>
            <a:r>
              <a:rPr lang="ru-RU" dirty="0" smtClean="0"/>
              <a:t>использовать </a:t>
            </a:r>
            <a:r>
              <a:rPr lang="ru-RU" dirty="0"/>
              <a:t>не более 40 часов работы, после чего его заменяют на </a:t>
            </a:r>
            <a:r>
              <a:rPr lang="ru-RU" dirty="0" smtClean="0"/>
              <a:t> новый</a:t>
            </a:r>
            <a:r>
              <a:rPr lang="ru-RU" dirty="0" smtClean="0"/>
              <a:t>.</a:t>
            </a:r>
            <a:r>
              <a:rPr lang="ru-RU" baseline="30000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6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111"/>
          <p:cNvPicPr/>
          <p:nvPr/>
        </p:nvPicPr>
        <p:blipFill>
          <a:blip r:embed="rId2"/>
          <a:stretch>
            <a:fillRect/>
          </a:stretch>
        </p:blipFill>
        <p:spPr>
          <a:xfrm>
            <a:off x="204718" y="403802"/>
            <a:ext cx="6496335" cy="60106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01052" y="403803"/>
            <a:ext cx="5490949" cy="555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900" marR="269875" indent="-6350">
              <a:lnSpc>
                <a:spcPct val="108000"/>
              </a:lnSpc>
              <a:spcAft>
                <a:spcPts val="565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Жаровня вращающаяся электрическая ЖВЭ-720: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5265" marR="269875" indent="-6350" algn="just">
              <a:lnSpc>
                <a:spcPct val="108000"/>
              </a:lnSpc>
              <a:spcAft>
                <a:spcPts val="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1-противень; 2-скоба; 3-лапки корпуса подшипника; 4-рейка зубчатая; 5-отсекатель; 6-нож;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8-ролики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9-пружинное устройство; 10-кронштейн; 11-жарочный барабан; 12-клеммники электронагревателя; 13-электронагреватель; 14-кассета; 15-термоэлектрический термометр; 16-бак для теста; 17-крыпгка; 18-сито; 19-лоток; 20-кран; 21-шланг; 22-быстросъемный фиксатор; 23-сборник;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24-милливольтметр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25, 28-цепные передачи; 26-пружина; 27-кривошип;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29-электродвигатель; 30-двухступенчатый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червячный редуктор; 31-зубчатое колесо; 32-звездочка; 33-провод многожильный; 34-переходной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клеммник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35-стойка; 36,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37-крышки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съемные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2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31" y="232012"/>
            <a:ext cx="6892119" cy="6373504"/>
          </a:xfrm>
        </p:spPr>
        <p:txBody>
          <a:bodyPr>
            <a:normAutofit/>
          </a:bodyPr>
          <a:lstStyle/>
          <a:p>
            <a:r>
              <a:rPr lang="ru-RU" sz="2600" b="1" dirty="0"/>
              <a:t>Принцип работы жаровни.</a:t>
            </a:r>
            <a:r>
              <a:rPr lang="ru-RU" sz="2600" dirty="0"/>
              <a:t> Подготовленное тесто заливают в бачок для теста, через кран оно поступает на наклонный лоток, установленный вплотную к нагретому барабану</a:t>
            </a:r>
            <a:r>
              <a:rPr lang="ru-RU" sz="2600" dirty="0" smtClean="0"/>
              <a:t>.</a:t>
            </a:r>
            <a:r>
              <a:rPr lang="ru-RU" sz="2600" dirty="0"/>
              <a:t> Горячий барабан вращаясь непрерывно захватывает своей поверхностью тесто на всей ширине лотка и за время поворота на 270° </a:t>
            </a:r>
            <a:r>
              <a:rPr lang="ru-RU" sz="2600" dirty="0" smtClean="0"/>
              <a:t>прожаривает </a:t>
            </a:r>
            <a:r>
              <a:rPr lang="ru-RU" sz="2600" dirty="0"/>
              <a:t>сплошную блинную ленту. От поверхности барабана лента отделяется скребковым </a:t>
            </a:r>
            <a:r>
              <a:rPr lang="ru-RU" sz="2600" dirty="0" err="1"/>
              <a:t>самозатачивающим</a:t>
            </a:r>
            <a:r>
              <a:rPr lang="ru-RU" sz="2600" dirty="0"/>
              <a:t> ножом. Затем блинная лента при помощи направляющих и ножа нарезается на блинчики и укладывается на поддон. Запекание блинчиков происходят без смазывания жарочной поверхности пищевым жиром, за счет жира, содержащего в тесте. </a:t>
            </a:r>
          </a:p>
        </p:txBody>
      </p:sp>
      <p:pic>
        <p:nvPicPr>
          <p:cNvPr id="4" name="Рисунок 3" descr="http://do.gendocs.ru/pars_docs/tw_refs/53/52662/52662_html_m2c69a82f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" r="58787" b="6782"/>
          <a:stretch/>
        </p:blipFill>
        <p:spPr bwMode="auto">
          <a:xfrm>
            <a:off x="7137779" y="795088"/>
            <a:ext cx="4940491" cy="52473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882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10515600" cy="847165"/>
          </a:xfrm>
        </p:spPr>
        <p:txBody>
          <a:bodyPr/>
          <a:lstStyle/>
          <a:p>
            <a:r>
              <a:rPr lang="ru-RU" sz="2600" dirty="0" smtClean="0">
                <a:solidFill>
                  <a:prstClr val="black"/>
                </a:solidFill>
                <a:latin typeface="Roboto"/>
                <a:ea typeface="+mn-ea"/>
                <a:cs typeface="+mn-cs"/>
              </a:rPr>
              <a:t>      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Правила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эксплуатации жаровни ЖВЭ-720.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411" y="150289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Перед </a:t>
            </a:r>
            <a:r>
              <a:rPr lang="ru-RU" dirty="0"/>
              <a:t>началом работы проверяют санитарное и техническое состояние жаровни. </a:t>
            </a:r>
            <a:endParaRPr lang="ru-RU" dirty="0" smtClean="0"/>
          </a:p>
          <a:p>
            <a:r>
              <a:rPr lang="ru-RU" dirty="0" smtClean="0"/>
              <a:t>Смазывают </a:t>
            </a:r>
            <a:r>
              <a:rPr lang="ru-RU" dirty="0"/>
              <a:t>пищевым жиром кромки скребка, отрезного ножа, </a:t>
            </a:r>
            <a:r>
              <a:rPr lang="ru-RU" dirty="0" err="1"/>
              <a:t>отсекатель</a:t>
            </a:r>
            <a:r>
              <a:rPr lang="ru-RU" dirty="0"/>
              <a:t>, лоток и открывают подачу воды в пароводяную рубашку лотка, чтобы тесто не припекалось к его кромке, примыкающей к жарочному барабану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Затем включают жаровню для нагрева, заливают в бак тесто и через 10... 15 мин включают машину для выпечки блинчиков. Во время работы следят за равномерной подачей теста, чистотой скребка и отрезного ножа.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окончания работы жаровню отключают от сети, прекращают подачу воды в лоток и проводят санитарную обработку.</a:t>
            </a:r>
          </a:p>
        </p:txBody>
      </p:sp>
    </p:spTree>
    <p:extLst>
      <p:ext uri="{BB962C8B-B14F-4D97-AF65-F5344CB8AC3E}">
        <p14:creationId xmlns:p14="http://schemas.microsoft.com/office/powerpoint/2010/main" val="98343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0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      После просмотра презентации ответьте на вопросы: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402" y="2139286"/>
            <a:ext cx="11750723" cy="5622877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Перечислите </a:t>
            </a:r>
            <a:r>
              <a:rPr lang="ru-RU" dirty="0"/>
              <a:t>аппараты, применяемые на предприятиях общественного питания для жаренья </a:t>
            </a:r>
            <a:r>
              <a:rPr lang="ru-RU" dirty="0" smtClean="0"/>
              <a:t> продуктов питания.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Опишите </a:t>
            </a:r>
            <a:r>
              <a:rPr lang="ru-RU" dirty="0"/>
              <a:t>устройство и правила эксплуатации электрических </a:t>
            </a:r>
            <a:r>
              <a:rPr lang="ru-RU" dirty="0" smtClean="0"/>
              <a:t>сковород.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Опишите </a:t>
            </a:r>
            <a:r>
              <a:rPr lang="ru-RU" dirty="0"/>
              <a:t>устройство и принцип работы </a:t>
            </a:r>
            <a:r>
              <a:rPr lang="ru-RU" dirty="0" smtClean="0">
                <a:solidFill>
                  <a:srgbClr val="000000"/>
                </a:solidFill>
              </a:rPr>
              <a:t>ж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аровни  ЖВЭ-720? </a:t>
            </a:r>
            <a:endParaRPr lang="ru-RU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401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Домашнее задание 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Учить тему «</a:t>
            </a:r>
            <a:r>
              <a:rPr lang="ru-RU" dirty="0"/>
              <a:t>А</a:t>
            </a:r>
            <a:r>
              <a:rPr lang="ru-RU" dirty="0" smtClean="0"/>
              <a:t>ппараты для жарения»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27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3490"/>
            <a:ext cx="10515600" cy="4946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Аппараты для жарки и выпечки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09" y="1337480"/>
            <a:ext cx="11259403" cy="51725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Технологическая </a:t>
            </a:r>
            <a:r>
              <a:rPr lang="ru-RU" dirty="0"/>
              <a:t>сущность процессов выпечки и жарки </a:t>
            </a:r>
            <a:r>
              <a:rPr lang="ru-RU" dirty="0" smtClean="0"/>
              <a:t>- </a:t>
            </a:r>
            <a:r>
              <a:rPr lang="ru-RU" dirty="0"/>
              <a:t>доведение продуктов до состояния готовности путем воздействия на них промежуточной среды (воздух, соусы, бульоны) нагретых на жарочных поверхностях или в рабочих объемах аппаратов до температуры 150-350°С.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На 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/>
              <a:t>жарения продуктов </a:t>
            </a:r>
            <a:r>
              <a:rPr lang="ru-RU" dirty="0" smtClean="0"/>
              <a:t>- </a:t>
            </a:r>
            <a:r>
              <a:rPr lang="ru-RU" dirty="0"/>
              <a:t>сковороды, фритюрницы и жарочные конвейерные машины, а для выпечки кондитерских изделий - шкафы кондитерские, пекарские и электрические печи.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8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Электрические сковороды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877" y="1746913"/>
            <a:ext cx="11614245" cy="5568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сковородах тепловая обработка </a:t>
            </a:r>
            <a:r>
              <a:rPr lang="ru-RU" dirty="0" smtClean="0"/>
              <a:t>- непосредственно </a:t>
            </a:r>
            <a:r>
              <a:rPr lang="ru-RU" dirty="0"/>
              <a:t>на жарочной поверхности </a:t>
            </a:r>
            <a:r>
              <a:rPr lang="ru-RU" dirty="0" smtClean="0"/>
              <a:t>основным </a:t>
            </a:r>
            <a:r>
              <a:rPr lang="ru-RU" dirty="0"/>
              <a:t>способом.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Различают </a:t>
            </a:r>
            <a:r>
              <a:rPr lang="ru-RU" dirty="0"/>
              <a:t>сковороды с </a:t>
            </a:r>
            <a:r>
              <a:rPr lang="ru-RU" u="sng" dirty="0"/>
              <a:t>непосредственным</a:t>
            </a:r>
            <a:r>
              <a:rPr lang="ru-RU" dirty="0"/>
              <a:t> и </a:t>
            </a:r>
            <a:r>
              <a:rPr lang="ru-RU" u="sng" dirty="0"/>
              <a:t>косвенным </a:t>
            </a:r>
            <a:r>
              <a:rPr lang="ru-RU" u="sng" dirty="0" smtClean="0"/>
              <a:t>обогревом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Сковороды </a:t>
            </a:r>
            <a:r>
              <a:rPr lang="ru-RU" dirty="0"/>
              <a:t>должны </a:t>
            </a:r>
            <a:r>
              <a:rPr lang="ru-RU" dirty="0" smtClean="0"/>
              <a:t>соответствовать: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жарочная поверхности </a:t>
            </a:r>
            <a:r>
              <a:rPr lang="ru-RU" dirty="0" smtClean="0"/>
              <a:t>- отшлифована </a:t>
            </a:r>
            <a:r>
              <a:rPr lang="ru-RU" dirty="0"/>
              <a:t>и </a:t>
            </a:r>
            <a:r>
              <a:rPr lang="ru-RU" dirty="0" smtClean="0"/>
              <a:t>имеет </a:t>
            </a:r>
            <a:r>
              <a:rPr lang="ru-RU" dirty="0"/>
              <a:t>горизонтальную поверхность; </a:t>
            </a:r>
          </a:p>
          <a:p>
            <a:pPr marL="0" indent="0">
              <a:buNone/>
            </a:pPr>
            <a:r>
              <a:rPr lang="ru-RU" dirty="0"/>
              <a:t>— температура всей жарочной поверхности сковороды </a:t>
            </a:r>
            <a:r>
              <a:rPr lang="ru-RU" dirty="0" smtClean="0"/>
              <a:t>- равномерная;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944" y="176491"/>
            <a:ext cx="3435538" cy="3351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60" y="2931709"/>
            <a:ext cx="3810000" cy="3314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36" y="397434"/>
            <a:ext cx="2772769" cy="47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" y="365125"/>
            <a:ext cx="11955439" cy="67210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Сковорода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электрическая секционная модулированная СЭСМ-0,2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7229"/>
            <a:ext cx="11928143" cy="5636525"/>
          </a:xfrm>
        </p:spPr>
        <p:txBody>
          <a:bodyPr>
            <a:normAutofit/>
          </a:bodyPr>
          <a:lstStyle/>
          <a:p>
            <a:r>
              <a:rPr lang="ru-RU" dirty="0" smtClean="0"/>
              <a:t>предназначена </a:t>
            </a:r>
            <a:r>
              <a:rPr lang="ru-RU" dirty="0"/>
              <a:t>для жарения продуктов основным способом и во фритюре, пассерования овощей, тушения, </a:t>
            </a:r>
            <a:r>
              <a:rPr lang="ru-RU" dirty="0" smtClean="0"/>
              <a:t>припускания мясных</a:t>
            </a:r>
            <a:r>
              <a:rPr lang="ru-RU" dirty="0"/>
              <a:t>, рыбных и овощных изделий. </a:t>
            </a:r>
          </a:p>
          <a:p>
            <a:r>
              <a:rPr lang="ru-RU" dirty="0" smtClean="0"/>
              <a:t>имеет </a:t>
            </a:r>
            <a:r>
              <a:rPr lang="ru-RU" dirty="0"/>
              <a:t>прямоугольную чугунную чашу, облицованную стальными листами; покрытую белой эмалью и установленную на двух тумбах. Ее откидная крышка может удерживаться в любом положении с помощью двух пружин, размещенных внутри тумб. </a:t>
            </a:r>
            <a:endParaRPr lang="ru-RU" dirty="0" smtClean="0"/>
          </a:p>
          <a:p>
            <a:r>
              <a:rPr lang="ru-RU" dirty="0" smtClean="0"/>
              <a:t>Между </a:t>
            </a:r>
            <a:r>
              <a:rPr lang="ru-RU" dirty="0"/>
              <a:t>чугунной чашей и облицовкой проложен слой асбеста и фольги, служащий тепловой изоляцией. </a:t>
            </a:r>
          </a:p>
          <a:p>
            <a:r>
              <a:rPr lang="ru-RU" dirty="0"/>
              <a:t>Нагрев чаши сковороды осуществляется электрическими спиралями, расположенными в специальных канавках под ее </a:t>
            </a:r>
            <a:r>
              <a:rPr lang="ru-RU" dirty="0" smtClean="0"/>
              <a:t>днищем.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2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883" y="282388"/>
            <a:ext cx="10515600" cy="874059"/>
          </a:xfrm>
        </p:spPr>
        <p:txBody>
          <a:bodyPr/>
          <a:lstStyle/>
          <a:p>
            <a:r>
              <a:rPr lang="ru-RU" sz="2600" dirty="0" smtClean="0">
                <a:solidFill>
                  <a:prstClr val="black"/>
                </a:solidFill>
                <a:latin typeface="Century Schoolbook" pitchFamily="18" charset="0"/>
                <a:ea typeface="Calibri"/>
                <a:cs typeface="Times New Roman"/>
              </a:rPr>
              <a:t>                             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ea typeface="Calibri"/>
                <a:cs typeface="Times New Roman"/>
              </a:rPr>
              <a:t>Сковорода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ea typeface="Calibri"/>
                <a:cs typeface="Times New Roman"/>
              </a:rPr>
              <a:t>электрическая СЭ-2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9212"/>
            <a:ext cx="10515600" cy="5087751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2600" dirty="0" smtClean="0">
                <a:ea typeface="Calibri"/>
                <a:cs typeface="Times New Roman"/>
              </a:rPr>
              <a:t>предназначена </a:t>
            </a:r>
            <a:r>
              <a:rPr lang="ru-RU" sz="2600" dirty="0">
                <a:ea typeface="Calibri"/>
                <a:cs typeface="Times New Roman"/>
              </a:rPr>
              <a:t>для жаренья вторых блюд, гарниров, а также пирожков и пончиков на предприятиях общественного питания.</a:t>
            </a:r>
          </a:p>
          <a:p>
            <a:pPr algn="just">
              <a:spcAft>
                <a:spcPts val="0"/>
              </a:spcAft>
            </a:pPr>
            <a:r>
              <a:rPr lang="ru-RU" sz="2600" dirty="0">
                <a:ea typeface="Calibri"/>
                <a:cs typeface="Times New Roman"/>
              </a:rPr>
              <a:t>Имеет чугунную вилкообразную станину, на которой с помощью цапф закреплен корпус. </a:t>
            </a:r>
            <a:endParaRPr lang="ru-RU" sz="2600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600" dirty="0" smtClean="0">
                <a:ea typeface="Calibri"/>
                <a:cs typeface="Times New Roman"/>
              </a:rPr>
              <a:t>Корпус </a:t>
            </a:r>
            <a:r>
              <a:rPr lang="ru-RU" sz="2600" dirty="0">
                <a:ea typeface="Calibri"/>
                <a:cs typeface="Times New Roman"/>
              </a:rPr>
              <a:t>состоит из чугунной чаши, заключенной в кожух  из нержавеющей стали. Под дном чаши установлены электрические нагревательные элементы закрытого типа. На правой стороне станины расположен червячный поворотный механизм с </a:t>
            </a:r>
            <a:r>
              <a:rPr lang="ru-RU" sz="2600" dirty="0" smtClean="0">
                <a:ea typeface="Calibri"/>
                <a:cs typeface="Times New Roman"/>
              </a:rPr>
              <a:t>маховиком, </a:t>
            </a:r>
            <a:r>
              <a:rPr lang="ru-RU" sz="2600" dirty="0">
                <a:ea typeface="Calibri"/>
                <a:cs typeface="Times New Roman"/>
              </a:rPr>
              <a:t>с помощью которых корпус сковороды может поворачиваться на 120°. </a:t>
            </a:r>
            <a:r>
              <a:rPr lang="ru-RU" sz="2600" dirty="0" smtClean="0">
                <a:ea typeface="Calibri"/>
                <a:cs typeface="Times New Roman"/>
              </a:rPr>
              <a:t>  На </a:t>
            </a:r>
            <a:r>
              <a:rPr lang="ru-RU" sz="2600" dirty="0">
                <a:ea typeface="Calibri"/>
                <a:cs typeface="Times New Roman"/>
              </a:rPr>
              <a:t>левой стороне размещен щиток управления с переключателем.</a:t>
            </a:r>
          </a:p>
          <a:p>
            <a:pPr algn="just">
              <a:spcAft>
                <a:spcPts val="0"/>
              </a:spcAft>
            </a:pPr>
            <a:r>
              <a:rPr lang="ru-RU" sz="2600" dirty="0">
                <a:ea typeface="Calibri"/>
                <a:cs typeface="Times New Roman"/>
              </a:rPr>
              <a:t>Включение, переключение и выключение производятся пакетным выключателем. Для переключения на сильный, средний или слабый нагрев переключатель устанавливается против соответствующих номеров ступеней нагрева, указанных на крышке кожуха переключателя. Соотношение </a:t>
            </a:r>
            <a:r>
              <a:rPr lang="ru-RU" sz="2600" dirty="0" smtClean="0">
                <a:ea typeface="Calibri"/>
                <a:cs typeface="Times New Roman"/>
              </a:rPr>
              <a:t>мощности на соответствующих </a:t>
            </a:r>
            <a:r>
              <a:rPr lang="ru-RU" sz="2600" dirty="0">
                <a:ea typeface="Calibri"/>
                <a:cs typeface="Times New Roman"/>
              </a:rPr>
              <a:t>ступенях нагрева 4:2:1. Сверху загрузочная чаша сковороды закрывается съемной стальной крышкой.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58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043" y="242295"/>
            <a:ext cx="10515600" cy="7676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     Правила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эксплуатации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электросковороды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5" y="1009934"/>
            <a:ext cx="11600597" cy="56092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Перед </a:t>
            </a:r>
            <a:r>
              <a:rPr lang="ru-RU" dirty="0"/>
              <a:t>началом работы проверяют санитарно-техническое состояние. </a:t>
            </a:r>
          </a:p>
          <a:p>
            <a:r>
              <a:rPr lang="ru-RU" dirty="0"/>
              <a:t>Особое внимание обращается на исправность заземления. </a:t>
            </a:r>
          </a:p>
          <a:p>
            <a:r>
              <a:rPr lang="ru-RU" dirty="0" smtClean="0"/>
              <a:t>В </a:t>
            </a:r>
            <a:r>
              <a:rPr lang="ru-RU" dirty="0"/>
              <a:t>чашу наливают необходимое количество жира и </a:t>
            </a:r>
            <a:r>
              <a:rPr lang="ru-RU" dirty="0" smtClean="0"/>
              <a:t>включают </a:t>
            </a:r>
            <a:r>
              <a:rPr lang="ru-RU" dirty="0"/>
              <a:t>ее в работу. </a:t>
            </a:r>
            <a:endParaRPr lang="ru-RU" dirty="0" smtClean="0"/>
          </a:p>
          <a:p>
            <a:r>
              <a:rPr lang="ru-RU" dirty="0" smtClean="0"/>
              <a:t>Сковороду </a:t>
            </a:r>
            <a:r>
              <a:rPr lang="ru-RU" dirty="0"/>
              <a:t>включают в работу нажатием кнопки "Вкл.". Если аппарат не имеет автоматического регулирования, его включают на полную мощность, а после разогрева переключают на температурный режим, необходимый для данного процесса. </a:t>
            </a:r>
          </a:p>
          <a:p>
            <a:r>
              <a:rPr lang="ru-RU" dirty="0"/>
              <a:t>При достижении заданной температуры в чашу сковороды загружают продукты. </a:t>
            </a:r>
          </a:p>
          <a:p>
            <a:r>
              <a:rPr lang="ru-RU" dirty="0" smtClean="0"/>
              <a:t>Не </a:t>
            </a:r>
            <a:r>
              <a:rPr lang="ru-RU" dirty="0"/>
              <a:t>следует включать сковороду и оставлять ее без присмотра, а также если в чаше нет жира.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окончания работы сковороду отключают, охлаждают, терморегулятор устанавливают на "О" и проводят санитарную обработку.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мытья чаши горячей водой ее на некоторое время оставляют открытой для просушки, а затем смазывают пищевым жиром.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9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704"/>
            <a:ext cx="10515600" cy="6448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Фритюрницы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018" y="979464"/>
            <a:ext cx="10624782" cy="5052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пред­назначены </a:t>
            </a:r>
            <a:r>
              <a:rPr lang="ru-RU" dirty="0"/>
              <a:t>для жарки кулинарных и кондитерских изделий в большом количестве жира, нагретого до температуры </a:t>
            </a:r>
            <a:r>
              <a:rPr lang="ru-RU" dirty="0" smtClean="0"/>
              <a:t>160-180°С.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8" y="2767578"/>
            <a:ext cx="3647292" cy="3264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94" y="2513953"/>
            <a:ext cx="4853415" cy="35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82" y="187703"/>
            <a:ext cx="11778018" cy="876821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Фритюрница электрическая секционно-модулированная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ФЭСМ-20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" y="777922"/>
            <a:ext cx="11921320" cy="592312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Основание - стол </a:t>
            </a:r>
            <a:r>
              <a:rPr lang="ru-RU" dirty="0"/>
              <a:t>с ванной на регулируемой </a:t>
            </a:r>
            <a:r>
              <a:rPr lang="ru-RU" dirty="0" smtClean="0"/>
              <a:t>ножках. </a:t>
            </a:r>
          </a:p>
          <a:p>
            <a:r>
              <a:rPr lang="ru-RU" dirty="0" smtClean="0"/>
              <a:t>Жарочная </a:t>
            </a:r>
            <a:r>
              <a:rPr lang="ru-RU" dirty="0"/>
              <a:t>ванна имеет прямоугольную форму с переходом в нижней части в усеченную пирамиду, к которой приварен маслоотстойник с фильтром и краном для слива жира в бачок. </a:t>
            </a:r>
          </a:p>
          <a:p>
            <a:r>
              <a:rPr lang="ru-RU" dirty="0"/>
              <a:t>Нагрев жира осуществляется </a:t>
            </a:r>
            <a:r>
              <a:rPr lang="ru-RU" dirty="0" smtClean="0"/>
              <a:t>тэнами</a:t>
            </a:r>
            <a:r>
              <a:rPr lang="ru-RU" dirty="0"/>
              <a:t>, погруженными непосредственно в его объем. Тены установлены на специальном держателе, что позволяет вынимать их из ванн для санитарного и технического осмотра. </a:t>
            </a:r>
            <a:endParaRPr lang="ru-RU" dirty="0" smtClean="0"/>
          </a:p>
          <a:p>
            <a:r>
              <a:rPr lang="ru-RU" dirty="0"/>
              <a:t>Регулирование температуры нагрева жира происходит автоматически с помощью </a:t>
            </a:r>
            <a:r>
              <a:rPr lang="ru-RU" dirty="0" smtClean="0"/>
              <a:t>терморегулятора. </a:t>
            </a:r>
            <a:r>
              <a:rPr lang="ru-RU" dirty="0"/>
              <a:t>На передней верхней части фритюрницы расположены сигнальные лампы и пакетный переключатель. Зеленая лампа </a:t>
            </a:r>
            <a:r>
              <a:rPr lang="ru-RU" dirty="0" smtClean="0"/>
              <a:t>- </a:t>
            </a:r>
            <a:r>
              <a:rPr lang="ru-RU" dirty="0"/>
              <a:t>включение в работу </a:t>
            </a:r>
            <a:r>
              <a:rPr lang="ru-RU" dirty="0" smtClean="0"/>
              <a:t>тэнов, </a:t>
            </a:r>
            <a:r>
              <a:rPr lang="ru-RU" dirty="0"/>
              <a:t>желтая — </a:t>
            </a:r>
            <a:r>
              <a:rPr lang="ru-RU" dirty="0" smtClean="0"/>
              <a:t>достижение </a:t>
            </a:r>
            <a:r>
              <a:rPr lang="ru-RU" dirty="0"/>
              <a:t>заданной </a:t>
            </a:r>
            <a:r>
              <a:rPr lang="ru-RU" dirty="0" smtClean="0"/>
              <a:t>температуры </a:t>
            </a:r>
            <a:r>
              <a:rPr lang="ru-RU" dirty="0"/>
              <a:t>жира. </a:t>
            </a:r>
          </a:p>
          <a:p>
            <a:r>
              <a:rPr lang="ru-RU" dirty="0"/>
              <a:t>Жаренье продуктов производится в сетчатой корзине из нержавеющей стали, погружаемой в жарочную ванну с горячим маслом. </a:t>
            </a:r>
            <a:endParaRPr lang="ru-RU" dirty="0" smtClean="0"/>
          </a:p>
          <a:p>
            <a:r>
              <a:rPr lang="ru-RU" dirty="0" smtClean="0"/>
              <a:t>Корзина </a:t>
            </a:r>
            <a:r>
              <a:rPr lang="ru-RU" dirty="0"/>
              <a:t>имеет ручки и </a:t>
            </a:r>
            <a:r>
              <a:rPr lang="ru-RU" dirty="0" smtClean="0"/>
              <a:t>крючок с помощью </a:t>
            </a:r>
            <a:r>
              <a:rPr lang="ru-RU" dirty="0"/>
              <a:t>которого она подвешивается на скобу для стекания </a:t>
            </a:r>
            <a:r>
              <a:rPr lang="ru-RU" dirty="0" smtClean="0"/>
              <a:t>масла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1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1070</Words>
  <Application>Microsoft Office PowerPoint</Application>
  <PresentationFormat>Произвольный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Тема:  Жарочное оборудование. Характеристика основных способов жарки . Классификация и устройство.   </vt:lpstr>
      <vt:lpstr>Аппараты для жарки и выпечки  </vt:lpstr>
      <vt:lpstr>Электрические сковороды</vt:lpstr>
      <vt:lpstr>Презентация PowerPoint</vt:lpstr>
      <vt:lpstr>Сковорода электрическая секционная модулированная СЭСМ-0,2</vt:lpstr>
      <vt:lpstr>                                 Сковорода электрическая СЭ-2</vt:lpstr>
      <vt:lpstr>                  Правила эксплуатации электросковороды</vt:lpstr>
      <vt:lpstr> Фритюрницы </vt:lpstr>
      <vt:lpstr>Фритюрница электрическая секционно-модулированная ФЭСМ-20 </vt:lpstr>
      <vt:lpstr>Правила эксплуатации фритюрниц</vt:lpstr>
      <vt:lpstr>Презентация PowerPoint</vt:lpstr>
      <vt:lpstr>Презентация PowerPoint</vt:lpstr>
      <vt:lpstr>                Правила эксплуатации жаровни ЖВЭ-720.</vt:lpstr>
      <vt:lpstr>            После просмотра презентации ответьте на вопросы: 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Аппараты для жаренья и выпечки: сковороды, фритюрницы, жарочные и пекарские шкафы, грили, пароконвектоматы, высокочастотные шкафы</dc:title>
  <dc:creator>HP</dc:creator>
  <cp:lastModifiedBy>USER</cp:lastModifiedBy>
  <cp:revision>77</cp:revision>
  <dcterms:created xsi:type="dcterms:W3CDTF">2016-03-09T20:20:15Z</dcterms:created>
  <dcterms:modified xsi:type="dcterms:W3CDTF">2020-05-08T12:03:21Z</dcterms:modified>
</cp:coreProperties>
</file>