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7" r:id="rId3"/>
    <p:sldId id="258" r:id="rId4"/>
    <p:sldId id="275" r:id="rId5"/>
    <p:sldId id="259" r:id="rId6"/>
    <p:sldId id="261" r:id="rId7"/>
    <p:sldId id="267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5C7C"/>
    <a:srgbClr val="861832"/>
    <a:srgbClr val="000066"/>
    <a:srgbClr val="7E0C14"/>
    <a:srgbClr val="6666FF"/>
    <a:srgbClr val="FBD9E4"/>
    <a:srgbClr val="FCC0CB"/>
    <a:srgbClr val="FACE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71" autoAdjust="0"/>
    <p:restoredTop sz="94660"/>
  </p:normalViewPr>
  <p:slideViewPr>
    <p:cSldViewPr>
      <p:cViewPr varScale="1">
        <p:scale>
          <a:sx n="68" d="100"/>
          <a:sy n="68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20482C-6722-4850-AC4A-86D949A564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85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A3C1A-17DD-4966-A12D-4880D42CD5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231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2019F-53BF-4062-BFE8-A4489E6724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039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8FE6F-CB7E-40C0-98FB-87AF191ADB7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112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83F2C7-8252-48AC-8AB9-73BBCCA79197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9FCFA-08EE-4C57-9D44-8DA3AB99841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370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34E4A-09A7-4E56-AD8E-028FDDB2F479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2CED9-C8D4-449E-883D-65A11E992C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384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6D73FA-A9CD-4054-A09F-CD41E42F5FA5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B328C-7578-42E3-B800-E775F25B10B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132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867BB3-BFE1-47BE-9868-CFDCABE92200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8F24C-72A8-4A09-8430-8B906A9E41B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105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56AB4-7446-48BA-B47B-3F44F25798EB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69721-D7D3-47B0-A162-C7B959DF42B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20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75FD29-3449-4FFA-AFB3-02A4188E141F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22601-C69E-4BA9-8C75-493E9DF978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0711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EDAF1A-D2A9-4E1B-88BC-C20F398C64FA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A1BFD-38A1-4EE2-8A8F-EB22F02B4E4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133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8B8950-87FD-482E-A643-84E8C93A8730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2008E-21A7-431E-AB4B-4C2536F05BB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27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BFDC1-4F8A-4771-96D4-15FF6C25B0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5204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D2636-0D84-44D6-B0AA-B469068B0A8B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68769-9F58-4D7E-AB31-DF221C49EA3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463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572D4-3559-479E-A27E-A75C58AA4DBD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2060C-A8AE-4E4F-BA1B-93C1F8758BE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0856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CC80FD-6E4C-4B61-97DA-687EAC6AC94F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20741-321D-4627-B37C-9183A3C5AAD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22858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F259E0-60D1-4C2D-8F02-87C0F10524F4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277D08-8A0C-4126-8139-4C3545F95C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99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118CA-24C0-44D6-93AA-0E9373FACD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44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6340F-32C6-4A3F-AA27-F720CA54654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158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F7136-8158-48EC-B57D-E8E3C59E97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684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6521A-9A6B-48FA-901E-4E7D0AC207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674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B3B5-AEEC-4863-95BB-652DE00238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734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F38CF-11DF-4EC0-B9E9-2648F3C16A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16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2F94-CD91-45F9-8F6F-8062CC841B9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945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BD9E4">
                <a:gamma/>
                <a:tint val="50980"/>
                <a:invGamma/>
              </a:srgbClr>
            </a:gs>
            <a:gs pos="100000">
              <a:srgbClr val="FBD9E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05ADE9-2B06-416C-8416-781A566B01A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CC">
                <a:gamma/>
                <a:tint val="24314"/>
                <a:invGamma/>
              </a:srgbClr>
            </a:gs>
            <a:gs pos="100000">
              <a:srgbClr val="FFCC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4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DD67062-0981-49BC-8BD0-043560928CF4}" type="datetimeFigureOut">
              <a:rPr lang="ru-RU">
                <a:solidFill>
                  <a:srgbClr val="000000"/>
                </a:solidFill>
              </a:rPr>
              <a:pPr/>
              <a:t>18.02.2019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54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54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E1E44F-37A5-4996-9114-B7BF17BB79B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1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The fundamentals of English grammar</a:t>
            </a:r>
            <a:r>
              <a:rPr lang="en-US" sz="2800">
                <a:solidFill>
                  <a:srgbClr val="990033"/>
                </a:solidFill>
                <a:latin typeface="Monotype Corsiva" pitchFamily="66" charset="0"/>
              </a:rPr>
              <a:t> </a:t>
            </a:r>
            <a:endParaRPr lang="ru-RU" sz="2800" b="1" i="1">
              <a:solidFill>
                <a:srgbClr val="990033"/>
              </a:solidFill>
              <a:latin typeface="Monotype Corsiva" pitchFamily="66" charset="0"/>
            </a:endParaRPr>
          </a:p>
        </p:txBody>
      </p:sp>
      <p:pic>
        <p:nvPicPr>
          <p:cNvPr id="5123" name="Picture 3" descr="BS0055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500438"/>
            <a:ext cx="2428875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9-18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2555875" cy="2808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352800" y="1371600"/>
            <a:ext cx="6248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54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The Present </a:t>
            </a:r>
          </a:p>
          <a:p>
            <a:pPr algn="ctr"/>
            <a:r>
              <a:rPr lang="en-US" sz="5400" b="1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Continuous Tense</a:t>
            </a:r>
            <a:endParaRPr lang="ru-RU" sz="5400" b="1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304800" y="4648200"/>
            <a:ext cx="1828800" cy="1752600"/>
            <a:chOff x="1370" y="959"/>
            <a:chExt cx="685" cy="919"/>
          </a:xfrm>
        </p:grpSpPr>
        <p:pic>
          <p:nvPicPr>
            <p:cNvPr id="5129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959"/>
              <a:ext cx="519" cy="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1370" y="1263"/>
              <a:ext cx="685" cy="502"/>
            </a:xfrm>
            <a:prstGeom prst="rect">
              <a:avLst/>
            </a:prstGeom>
            <a:solidFill>
              <a:srgbClr val="FCC0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</a:rPr>
                <a:t>  </a:t>
              </a:r>
              <a:r>
                <a:rPr lang="en-US" sz="2400" b="1">
                  <a:solidFill>
                    <a:schemeClr val="accent2"/>
                  </a:solidFill>
                  <a:latin typeface="Monotype Corsiva" pitchFamily="66" charset="0"/>
                </a:rPr>
                <a:t>What is she doing?</a:t>
              </a:r>
              <a:endParaRPr lang="ru-RU" sz="2400" b="1">
                <a:solidFill>
                  <a:schemeClr val="accent2"/>
                </a:solidFill>
                <a:latin typeface="Monotype Corsiva" pitchFamily="66" charset="0"/>
              </a:endParaRPr>
            </a:p>
          </p:txBody>
        </p:sp>
      </p:grpSp>
      <p:grpSp>
        <p:nvGrpSpPr>
          <p:cNvPr id="5131" name="Group 11"/>
          <p:cNvGrpSpPr>
            <a:grpSpLocks/>
          </p:cNvGrpSpPr>
          <p:nvPr/>
        </p:nvGrpSpPr>
        <p:grpSpPr bwMode="auto">
          <a:xfrm flipH="1">
            <a:off x="2514600" y="4495800"/>
            <a:ext cx="1981200" cy="1905000"/>
            <a:chOff x="3456" y="2058"/>
            <a:chExt cx="981" cy="918"/>
          </a:xfrm>
        </p:grpSpPr>
        <p:pic>
          <p:nvPicPr>
            <p:cNvPr id="5132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058"/>
              <a:ext cx="463" cy="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3456" y="2449"/>
              <a:ext cx="981" cy="40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chemeClr val="accent2"/>
                  </a:solidFill>
                  <a:latin typeface="Monotype Corsiva" pitchFamily="66" charset="0"/>
                </a:rPr>
                <a:t>She is dreaming…</a:t>
              </a:r>
              <a:endParaRPr lang="ru-RU" sz="2400">
                <a:latin typeface="Monotype Corsiva" pitchFamily="66" charset="0"/>
              </a:endParaRPr>
            </a:p>
          </p:txBody>
        </p:sp>
      </p:grp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990600" y="4114800"/>
            <a:ext cx="717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861832"/>
                </a:solidFill>
                <a:latin typeface="Trebuchet MS" pitchFamily="34" charset="0"/>
              </a:rPr>
              <a:t>???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2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2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2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51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513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  <a:ln/>
        </p:spPr>
        <p:txBody>
          <a:bodyPr/>
          <a:lstStyle/>
          <a:p>
            <a:r>
              <a:rPr lang="en-US" sz="3600" b="1">
                <a:solidFill>
                  <a:srgbClr val="861832"/>
                </a:solidFill>
                <a:latin typeface="Monotype Corsiva" pitchFamily="66" charset="0"/>
              </a:rPr>
              <a:t>The Present Continuous Tense</a:t>
            </a:r>
            <a:br>
              <a:rPr lang="en-US" sz="3600" b="1">
                <a:solidFill>
                  <a:srgbClr val="861832"/>
                </a:solidFill>
                <a:latin typeface="Monotype Corsiva" pitchFamily="66" charset="0"/>
              </a:rPr>
            </a:br>
            <a:r>
              <a:rPr lang="en-US" sz="3600" b="1">
                <a:solidFill>
                  <a:srgbClr val="861832"/>
                </a:solidFill>
                <a:latin typeface="Monotype Corsiva" pitchFamily="66" charset="0"/>
              </a:rPr>
              <a:t>(</a:t>
            </a:r>
            <a:r>
              <a:rPr lang="ru-RU" sz="3600" b="1">
                <a:solidFill>
                  <a:srgbClr val="861832"/>
                </a:solidFill>
                <a:latin typeface="Monotype Corsiva" pitchFamily="66" charset="0"/>
              </a:rPr>
              <a:t>Настоящее длительное время</a:t>
            </a:r>
            <a:r>
              <a:rPr lang="en-US" sz="3600" b="1">
                <a:solidFill>
                  <a:srgbClr val="861832"/>
                </a:solidFill>
                <a:latin typeface="Monotype Corsiva" pitchFamily="66" charset="0"/>
              </a:rPr>
              <a:t>)</a:t>
            </a:r>
            <a:endParaRPr lang="ru-RU" sz="3600" b="1">
              <a:solidFill>
                <a:srgbClr val="861832"/>
              </a:solidFill>
              <a:latin typeface="Monotype Corsiva" pitchFamily="66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609600" y="1022350"/>
            <a:ext cx="792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885825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408113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9304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452688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9098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670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242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8148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ru-RU" sz="2400" b="1">
                <a:solidFill>
                  <a:srgbClr val="000066"/>
                </a:solidFill>
                <a:latin typeface="Monotype Corsiva" pitchFamily="66" charset="0"/>
              </a:rPr>
              <a:t>употребляется</a:t>
            </a:r>
            <a:r>
              <a:rPr lang="en-US" sz="2400" b="1">
                <a:solidFill>
                  <a:srgbClr val="000066"/>
                </a:solidFill>
                <a:latin typeface="Monotype Corsiva" pitchFamily="66" charset="0"/>
              </a:rPr>
              <a:t> </a:t>
            </a:r>
            <a:r>
              <a:rPr lang="ru-RU" sz="2400" b="1">
                <a:solidFill>
                  <a:srgbClr val="000066"/>
                </a:solidFill>
                <a:latin typeface="Monotype Corsiva" pitchFamily="66" charset="0"/>
              </a:rPr>
              <a:t>для обозначения действия, происходящего в данный момент, в момент речи или в период времени, включающий данный момент.</a:t>
            </a:r>
            <a:r>
              <a:rPr lang="en-US" b="1">
                <a:solidFill>
                  <a:srgbClr val="000066"/>
                </a:solidFill>
              </a:rPr>
              <a:t>      </a:t>
            </a:r>
            <a:endParaRPr lang="ru-RU" b="1">
              <a:solidFill>
                <a:srgbClr val="000066"/>
              </a:solidFill>
            </a:endParaRPr>
          </a:p>
        </p:txBody>
      </p:sp>
      <p:pic>
        <p:nvPicPr>
          <p:cNvPr id="6164" name="Picture 20" descr="j04326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152400" y="5105400"/>
            <a:ext cx="1524000" cy="1497013"/>
            <a:chOff x="912" y="2112"/>
            <a:chExt cx="1344" cy="1615"/>
          </a:xfrm>
        </p:grpSpPr>
        <p:graphicFrame>
          <p:nvGraphicFramePr>
            <p:cNvPr id="6167" name="Object 23"/>
            <p:cNvGraphicFramePr>
              <a:graphicFrameLocks noChangeAspect="1"/>
            </p:cNvGraphicFramePr>
            <p:nvPr/>
          </p:nvGraphicFramePr>
          <p:xfrm>
            <a:off x="1008" y="2448"/>
            <a:ext cx="1044" cy="1279"/>
          </p:xfrm>
          <a:graphic>
            <a:graphicData uri="http://schemas.openxmlformats.org/presentationml/2006/ole">
              <p:oleObj spid="_x0000_s6201" name="Clip" r:id="rId4" imgW="3212327" imgH="3935896" progId="">
                <p:embed/>
              </p:oleObj>
            </a:graphicData>
          </a:graphic>
        </p:graphicFrame>
        <p:sp>
          <p:nvSpPr>
            <p:cNvPr id="6168" name="AutoShape 24"/>
            <p:cNvSpPr>
              <a:spLocks noChangeArrowheads="1"/>
            </p:cNvSpPr>
            <p:nvPr/>
          </p:nvSpPr>
          <p:spPr bwMode="auto">
            <a:xfrm>
              <a:off x="912" y="2112"/>
              <a:ext cx="1344" cy="384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rgbClr val="0000CC"/>
                  </a:solidFill>
                  <a:latin typeface="Monotype Corsiva" pitchFamily="66" charset="0"/>
                </a:rPr>
                <a:t>NOW</a:t>
              </a:r>
              <a:endParaRPr lang="ru-RU" sz="2400" b="1">
                <a:latin typeface="Monotype Corsiva" pitchFamily="66" charset="0"/>
              </a:endParaRPr>
            </a:p>
          </p:txBody>
        </p:sp>
      </p:grp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6172200" y="5029200"/>
            <a:ext cx="2819400" cy="1524000"/>
            <a:chOff x="2880" y="2112"/>
            <a:chExt cx="2400" cy="1539"/>
          </a:xfrm>
        </p:grpSpPr>
        <p:graphicFrame>
          <p:nvGraphicFramePr>
            <p:cNvPr id="6170" name="Object 26"/>
            <p:cNvGraphicFramePr>
              <a:graphicFrameLocks noChangeAspect="1"/>
            </p:cNvGraphicFramePr>
            <p:nvPr/>
          </p:nvGraphicFramePr>
          <p:xfrm>
            <a:off x="3552" y="2496"/>
            <a:ext cx="1233" cy="1155"/>
          </p:xfrm>
          <a:graphic>
            <a:graphicData uri="http://schemas.openxmlformats.org/presentationml/2006/ole">
              <p:oleObj spid="_x0000_s6202" name="Clip" r:id="rId5" imgW="4218962" imgH="3951798" progId="">
                <p:embed/>
              </p:oleObj>
            </a:graphicData>
          </a:graphic>
        </p:graphicFrame>
        <p:sp>
          <p:nvSpPr>
            <p:cNvPr id="6171" name="AutoShape 27"/>
            <p:cNvSpPr>
              <a:spLocks noChangeArrowheads="1"/>
            </p:cNvSpPr>
            <p:nvPr/>
          </p:nvSpPr>
          <p:spPr bwMode="auto">
            <a:xfrm>
              <a:off x="2880" y="2112"/>
              <a:ext cx="2400" cy="384"/>
            </a:xfrm>
            <a:prstGeom prst="flowChartAlternateProcess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2400" b="1">
                  <a:solidFill>
                    <a:srgbClr val="0000CC"/>
                  </a:solidFill>
                  <a:latin typeface="Monotype Corsiva" pitchFamily="66" charset="0"/>
                </a:rPr>
                <a:t>AT THE MOMENT</a:t>
              </a:r>
              <a:endParaRPr lang="ru-RU" sz="2400" b="1">
                <a:latin typeface="Monotype Corsiva" pitchFamily="66" charset="0"/>
              </a:endParaRPr>
            </a:p>
          </p:txBody>
        </p:sp>
      </p:grp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2590800" y="2514600"/>
            <a:ext cx="1752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rgbClr val="000066"/>
                </a:solidFill>
                <a:latin typeface="Monotype Corsiva" pitchFamily="66" charset="0"/>
              </a:rPr>
              <a:t>TO BE</a:t>
            </a:r>
            <a:endParaRPr lang="ru-RU" sz="4800" b="1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auto">
          <a:xfrm>
            <a:off x="4419600" y="2590800"/>
            <a:ext cx="609600" cy="579438"/>
          </a:xfrm>
          <a:custGeom>
            <a:avLst/>
            <a:gdLst>
              <a:gd name="G0" fmla="+- 7859 0 0"/>
              <a:gd name="G1" fmla="+- 7859 0 0"/>
              <a:gd name="G2" fmla="+- 0 0 0"/>
              <a:gd name="G3" fmla="+- 9052 0 0"/>
              <a:gd name="G4" fmla="+- 21600 0 7859"/>
              <a:gd name="G5" fmla="+- 21600 0 9052"/>
              <a:gd name="G6" fmla="+- 7859 21600 0"/>
              <a:gd name="G7" fmla="*/ G6 1 2"/>
              <a:gd name="G8" fmla="+- 21600 0 7859"/>
              <a:gd name="G9" fmla="+- 21600 0 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7859" y="7859"/>
                </a:moveTo>
                <a:lnTo>
                  <a:pt x="9052" y="7859"/>
                </a:lnTo>
                <a:lnTo>
                  <a:pt x="9052" y="0"/>
                </a:lnTo>
                <a:lnTo>
                  <a:pt x="7859" y="0"/>
                </a:lnTo>
                <a:lnTo>
                  <a:pt x="10800" y="0"/>
                </a:lnTo>
                <a:lnTo>
                  <a:pt x="13741" y="0"/>
                </a:lnTo>
                <a:lnTo>
                  <a:pt x="12548" y="0"/>
                </a:lnTo>
                <a:lnTo>
                  <a:pt x="12548" y="7859"/>
                </a:lnTo>
                <a:lnTo>
                  <a:pt x="13741" y="7859"/>
                </a:lnTo>
                <a:lnTo>
                  <a:pt x="13741" y="9052"/>
                </a:lnTo>
                <a:lnTo>
                  <a:pt x="21600" y="9052"/>
                </a:lnTo>
                <a:lnTo>
                  <a:pt x="21600" y="7859"/>
                </a:lnTo>
                <a:lnTo>
                  <a:pt x="21600" y="10800"/>
                </a:lnTo>
                <a:lnTo>
                  <a:pt x="21600" y="13741"/>
                </a:lnTo>
                <a:lnTo>
                  <a:pt x="21600" y="12548"/>
                </a:lnTo>
                <a:lnTo>
                  <a:pt x="13741" y="12548"/>
                </a:lnTo>
                <a:lnTo>
                  <a:pt x="13741" y="13741"/>
                </a:lnTo>
                <a:lnTo>
                  <a:pt x="12548" y="13741"/>
                </a:lnTo>
                <a:lnTo>
                  <a:pt x="12548" y="21600"/>
                </a:lnTo>
                <a:lnTo>
                  <a:pt x="13741" y="21600"/>
                </a:lnTo>
                <a:lnTo>
                  <a:pt x="10800" y="21600"/>
                </a:lnTo>
                <a:lnTo>
                  <a:pt x="7859" y="21600"/>
                </a:lnTo>
                <a:lnTo>
                  <a:pt x="9052" y="21600"/>
                </a:lnTo>
                <a:lnTo>
                  <a:pt x="9052" y="13741"/>
                </a:lnTo>
                <a:lnTo>
                  <a:pt x="7859" y="13741"/>
                </a:lnTo>
                <a:lnTo>
                  <a:pt x="7859" y="12548"/>
                </a:lnTo>
                <a:lnTo>
                  <a:pt x="0" y="12548"/>
                </a:lnTo>
                <a:lnTo>
                  <a:pt x="0" y="13741"/>
                </a:lnTo>
                <a:lnTo>
                  <a:pt x="0" y="10800"/>
                </a:lnTo>
                <a:lnTo>
                  <a:pt x="0" y="7859"/>
                </a:lnTo>
                <a:lnTo>
                  <a:pt x="0" y="9052"/>
                </a:lnTo>
                <a:lnTo>
                  <a:pt x="7859" y="905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>
              <a:solidFill>
                <a:srgbClr val="861832"/>
              </a:solidFill>
            </a:endParaRP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4953000" y="2362200"/>
            <a:ext cx="838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solidFill>
                  <a:srgbClr val="000066"/>
                </a:solidFill>
                <a:latin typeface="Trebuchet MS" pitchFamily="34" charset="0"/>
              </a:rPr>
              <a:t>V</a:t>
            </a:r>
            <a:endParaRPr lang="ru-RU" sz="6000" b="1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410200" y="2743200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7E0C14"/>
                </a:solidFill>
                <a:latin typeface="Monotype Corsiva" pitchFamily="66" charset="0"/>
              </a:rPr>
              <a:t>ing</a:t>
            </a:r>
            <a:endParaRPr lang="ru-RU" sz="4000" b="1">
              <a:solidFill>
                <a:srgbClr val="7E0C14"/>
              </a:solidFill>
              <a:latin typeface="Monotype Corsiva" pitchFamily="66" charset="0"/>
            </a:endParaRPr>
          </a:p>
        </p:txBody>
      </p:sp>
      <p:sp>
        <p:nvSpPr>
          <p:cNvPr id="6190" name="AutoShape 46"/>
          <p:cNvSpPr>
            <a:spLocks noChangeArrowheads="1"/>
          </p:cNvSpPr>
          <p:nvPr/>
        </p:nvSpPr>
        <p:spPr bwMode="auto">
          <a:xfrm>
            <a:off x="6019800" y="1981200"/>
            <a:ext cx="2133600" cy="990600"/>
          </a:xfrm>
          <a:prstGeom prst="cloudCallout">
            <a:avLst>
              <a:gd name="adj1" fmla="val -67111"/>
              <a:gd name="adj2" fmla="val 3638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000" b="1">
                <a:solidFill>
                  <a:srgbClr val="7E0C14"/>
                </a:solidFill>
              </a:rPr>
              <a:t>V – verb (</a:t>
            </a:r>
            <a:r>
              <a:rPr lang="ru-RU" sz="2000" b="1">
                <a:solidFill>
                  <a:srgbClr val="7E0C14"/>
                </a:solidFill>
              </a:rPr>
              <a:t>глагол</a:t>
            </a:r>
            <a:r>
              <a:rPr lang="en-US" sz="2000" b="1">
                <a:solidFill>
                  <a:srgbClr val="7E0C14"/>
                </a:solidFill>
              </a:rPr>
              <a:t>)</a:t>
            </a:r>
            <a:endParaRPr lang="ru-RU" sz="2000" b="1">
              <a:solidFill>
                <a:srgbClr val="7E0C14"/>
              </a:solidFill>
            </a:endParaRPr>
          </a:p>
        </p:txBody>
      </p:sp>
      <p:sp>
        <p:nvSpPr>
          <p:cNvPr id="6193" name="AutoShape 49"/>
          <p:cNvSpPr>
            <a:spLocks noChangeArrowheads="1"/>
          </p:cNvSpPr>
          <p:nvPr/>
        </p:nvSpPr>
        <p:spPr bwMode="auto">
          <a:xfrm>
            <a:off x="1600200" y="3581400"/>
            <a:ext cx="1143000" cy="838200"/>
          </a:xfrm>
          <a:prstGeom prst="cloudCallout">
            <a:avLst>
              <a:gd name="adj1" fmla="val 78056"/>
              <a:gd name="adj2" fmla="val -8106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600" b="1">
                <a:solidFill>
                  <a:srgbClr val="7E0C14"/>
                </a:solidFill>
                <a:latin typeface="Monotype Corsiva" pitchFamily="66" charset="0"/>
              </a:rPr>
              <a:t>am</a:t>
            </a:r>
            <a:endParaRPr lang="ru-RU" sz="3600" b="1">
              <a:solidFill>
                <a:srgbClr val="7E0C14"/>
              </a:solidFill>
              <a:latin typeface="Monotype Corsiva" pitchFamily="66" charset="0"/>
            </a:endParaRPr>
          </a:p>
        </p:txBody>
      </p:sp>
      <p:sp>
        <p:nvSpPr>
          <p:cNvPr id="6194" name="AutoShape 50"/>
          <p:cNvSpPr>
            <a:spLocks noChangeArrowheads="1"/>
          </p:cNvSpPr>
          <p:nvPr/>
        </p:nvSpPr>
        <p:spPr bwMode="auto">
          <a:xfrm>
            <a:off x="2819400" y="3886200"/>
            <a:ext cx="1143000" cy="838200"/>
          </a:xfrm>
          <a:prstGeom prst="cloudCallout">
            <a:avLst>
              <a:gd name="adj1" fmla="val 1667"/>
              <a:gd name="adj2" fmla="val -11723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600" b="1">
                <a:solidFill>
                  <a:srgbClr val="7E0C14"/>
                </a:solidFill>
                <a:latin typeface="Monotype Corsiva" pitchFamily="66" charset="0"/>
              </a:rPr>
              <a:t>are</a:t>
            </a:r>
            <a:endParaRPr lang="ru-RU" sz="3600" b="1">
              <a:solidFill>
                <a:srgbClr val="7E0C14"/>
              </a:solidFill>
              <a:latin typeface="Monotype Corsiva" pitchFamily="66" charset="0"/>
            </a:endParaRPr>
          </a:p>
        </p:txBody>
      </p:sp>
      <p:sp>
        <p:nvSpPr>
          <p:cNvPr id="6195" name="AutoShape 51"/>
          <p:cNvSpPr>
            <a:spLocks noChangeArrowheads="1"/>
          </p:cNvSpPr>
          <p:nvPr/>
        </p:nvSpPr>
        <p:spPr bwMode="auto">
          <a:xfrm>
            <a:off x="4191000" y="3657600"/>
            <a:ext cx="1143000" cy="838200"/>
          </a:xfrm>
          <a:prstGeom prst="cloudCallout">
            <a:avLst>
              <a:gd name="adj1" fmla="val -69167"/>
              <a:gd name="adj2" fmla="val -8579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600" b="1">
                <a:solidFill>
                  <a:srgbClr val="7E0C14"/>
                </a:solidFill>
                <a:latin typeface="Monotype Corsiva" pitchFamily="66" charset="0"/>
              </a:rPr>
              <a:t>is</a:t>
            </a:r>
            <a:endParaRPr lang="ru-RU" sz="3600" b="1">
              <a:solidFill>
                <a:srgbClr val="7E0C14"/>
              </a:solidFill>
              <a:latin typeface="Monotype Corsiva" pitchFamily="66" charset="0"/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1676400" y="44196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66"/>
                </a:solidFill>
                <a:latin typeface="Monotype Corsiva" pitchFamily="66" charset="0"/>
              </a:rPr>
              <a:t>I</a:t>
            </a:r>
            <a:endParaRPr lang="ru-RU" sz="4000" b="1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2971800" y="4953000"/>
            <a:ext cx="990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  <a:latin typeface="Monotype Corsiva" pitchFamily="66" charset="0"/>
              </a:rPr>
              <a:t>you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  <a:latin typeface="Monotype Corsiva" pitchFamily="66" charset="0"/>
              </a:rPr>
              <a:t>we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600" b="1">
                <a:solidFill>
                  <a:srgbClr val="000066"/>
                </a:solidFill>
                <a:latin typeface="Monotype Corsiva" pitchFamily="66" charset="0"/>
              </a:rPr>
              <a:t>they</a:t>
            </a:r>
            <a:endParaRPr lang="ru-RU" sz="3600" b="1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4419600" y="4648200"/>
            <a:ext cx="990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>
                <a:solidFill>
                  <a:srgbClr val="000066"/>
                </a:solidFill>
                <a:latin typeface="Monotype Corsiva" pitchFamily="66" charset="0"/>
              </a:rPr>
              <a:t>he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>
                <a:solidFill>
                  <a:srgbClr val="000066"/>
                </a:solidFill>
                <a:latin typeface="Monotype Corsiva" pitchFamily="66" charset="0"/>
              </a:rPr>
              <a:t>she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>
                <a:solidFill>
                  <a:srgbClr val="000066"/>
                </a:solidFill>
                <a:latin typeface="Monotype Corsiva" pitchFamily="66" charset="0"/>
              </a:rPr>
              <a:t>it</a:t>
            </a:r>
            <a:endParaRPr lang="ru-RU" sz="4000" b="1">
              <a:solidFill>
                <a:srgbClr val="000066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" grpId="0"/>
      <p:bldP spid="6187" grpId="0" animBg="1"/>
      <p:bldP spid="6188" grpId="0"/>
      <p:bldP spid="6189" grpId="0"/>
      <p:bldP spid="6190" grpId="0" animBg="1"/>
      <p:bldP spid="6193" grpId="0" animBg="1"/>
      <p:bldP spid="6194" grpId="0" animBg="1"/>
      <p:bldP spid="6195" grpId="0" animBg="1"/>
      <p:bldP spid="6196" grpId="0"/>
      <p:bldP spid="6197" grpId="0"/>
      <p:bldP spid="61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0" name="WordArt 18"/>
          <p:cNvSpPr>
            <a:spLocks noChangeArrowheads="1" noChangeShapeType="1" noTextEdit="1"/>
          </p:cNvSpPr>
          <p:nvPr/>
        </p:nvSpPr>
        <p:spPr bwMode="auto">
          <a:xfrm>
            <a:off x="1676400" y="228600"/>
            <a:ext cx="59436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19375"/>
              </a:avLst>
            </a:prstTxWarp>
          </a:bodyPr>
          <a:lstStyle/>
          <a:p>
            <a:pPr algn="ctr"/>
            <a:r>
              <a:rPr lang="en-US" sz="3600" kern="10">
                <a:ln w="9525">
                  <a:pattFill prst="zigZag">
                    <a:fgClr>
                      <a:srgbClr val="00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800080"/>
                </a:solidFill>
                <a:latin typeface="Impact"/>
              </a:rPr>
              <a:t>PRESENT CONTINUOUS</a:t>
            </a:r>
            <a:endParaRPr lang="ru-RU" sz="3600" kern="10">
              <a:ln w="9525">
                <a:pattFill prst="zigZag">
                  <a:fgClr>
                    <a:srgbClr val="000000"/>
                  </a:fgClr>
                  <a:bgClr>
                    <a:srgbClr val="FFFFFF"/>
                  </a:bgClr>
                </a:pattFill>
                <a:round/>
                <a:headEnd/>
                <a:tailEnd/>
              </a:ln>
              <a:solidFill>
                <a:srgbClr val="800080"/>
              </a:solidFill>
              <a:latin typeface="Impact"/>
            </a:endParaRPr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 rot="-16193439">
            <a:off x="4054475" y="911225"/>
            <a:ext cx="595313" cy="627063"/>
          </a:xfrm>
          <a:prstGeom prst="notchedRightArrow">
            <a:avLst>
              <a:gd name="adj1" fmla="val 43287"/>
              <a:gd name="adj2" fmla="val 26722"/>
            </a:avLst>
          </a:prstGeom>
          <a:solidFill>
            <a:srgbClr val="FFCCFF">
              <a:alpha val="50000"/>
            </a:srgbClr>
          </a:solidFill>
          <a:ln w="38100">
            <a:solidFill>
              <a:srgbClr val="99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8692" name="Group 20"/>
          <p:cNvGrpSpPr>
            <a:grpSpLocks/>
          </p:cNvGrpSpPr>
          <p:nvPr/>
        </p:nvGrpSpPr>
        <p:grpSpPr bwMode="auto">
          <a:xfrm>
            <a:off x="2174875" y="1522413"/>
            <a:ext cx="1087438" cy="1458912"/>
            <a:chOff x="1370" y="959"/>
            <a:chExt cx="685" cy="919"/>
          </a:xfrm>
        </p:grpSpPr>
        <p:pic>
          <p:nvPicPr>
            <p:cNvPr id="28693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959"/>
              <a:ext cx="519" cy="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694" name="Text Box 22"/>
            <p:cNvSpPr txBox="1">
              <a:spLocks noChangeArrowheads="1"/>
            </p:cNvSpPr>
            <p:nvPr/>
          </p:nvSpPr>
          <p:spPr bwMode="auto">
            <a:xfrm>
              <a:off x="1370" y="1263"/>
              <a:ext cx="685" cy="365"/>
            </a:xfrm>
            <a:prstGeom prst="rect">
              <a:avLst/>
            </a:prstGeom>
            <a:solidFill>
              <a:srgbClr val="FCC0C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</a:rPr>
                <a:t>  am</a:t>
              </a:r>
              <a:endParaRPr lang="ru-RU" sz="2400">
                <a:latin typeface="Times New Roman" pitchFamily="18" charset="0"/>
              </a:endParaRPr>
            </a:p>
          </p:txBody>
        </p:sp>
      </p:grpSp>
      <p:grpSp>
        <p:nvGrpSpPr>
          <p:cNvPr id="28695" name="Group 23"/>
          <p:cNvGrpSpPr>
            <a:grpSpLocks/>
          </p:cNvGrpSpPr>
          <p:nvPr/>
        </p:nvGrpSpPr>
        <p:grpSpPr bwMode="auto">
          <a:xfrm>
            <a:off x="2286000" y="3267075"/>
            <a:ext cx="1087438" cy="1458913"/>
            <a:chOff x="1466" y="2057"/>
            <a:chExt cx="685" cy="919"/>
          </a:xfrm>
        </p:grpSpPr>
        <p:pic>
          <p:nvPicPr>
            <p:cNvPr id="28696" name="Picture 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6" y="2057"/>
              <a:ext cx="519" cy="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697" name="Text Box 25"/>
            <p:cNvSpPr txBox="1">
              <a:spLocks noChangeArrowheads="1"/>
            </p:cNvSpPr>
            <p:nvPr/>
          </p:nvSpPr>
          <p:spPr bwMode="auto">
            <a:xfrm>
              <a:off x="1466" y="2448"/>
              <a:ext cx="685" cy="365"/>
            </a:xfrm>
            <a:prstGeom prst="rect">
              <a:avLst/>
            </a:prstGeom>
            <a:solidFill>
              <a:srgbClr val="FCC0C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</a:rPr>
                <a:t>   is</a:t>
              </a:r>
              <a:endParaRPr lang="ru-RU" sz="2400">
                <a:latin typeface="Times New Roman" pitchFamily="18" charset="0"/>
              </a:endParaRPr>
            </a:p>
          </p:txBody>
        </p:sp>
      </p:grpSp>
      <p:grpSp>
        <p:nvGrpSpPr>
          <p:cNvPr id="28698" name="Group 26"/>
          <p:cNvGrpSpPr>
            <a:grpSpLocks/>
          </p:cNvGrpSpPr>
          <p:nvPr/>
        </p:nvGrpSpPr>
        <p:grpSpPr bwMode="auto">
          <a:xfrm>
            <a:off x="2327275" y="5027613"/>
            <a:ext cx="1087438" cy="1458912"/>
            <a:chOff x="1536" y="3167"/>
            <a:chExt cx="685" cy="919"/>
          </a:xfrm>
        </p:grpSpPr>
        <p:pic>
          <p:nvPicPr>
            <p:cNvPr id="28699" name="Picture 2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3167"/>
              <a:ext cx="519" cy="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700" name="Text Box 28"/>
            <p:cNvSpPr txBox="1">
              <a:spLocks noChangeArrowheads="1"/>
            </p:cNvSpPr>
            <p:nvPr/>
          </p:nvSpPr>
          <p:spPr bwMode="auto">
            <a:xfrm>
              <a:off x="1536" y="3552"/>
              <a:ext cx="685" cy="365"/>
            </a:xfrm>
            <a:prstGeom prst="rect">
              <a:avLst/>
            </a:prstGeom>
            <a:solidFill>
              <a:srgbClr val="FCC0C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</a:rPr>
                <a:t> are</a:t>
              </a:r>
              <a:endParaRPr lang="ru-RU" sz="2400">
                <a:latin typeface="Times New Roman" pitchFamily="18" charset="0"/>
              </a:endParaRPr>
            </a:p>
          </p:txBody>
        </p:sp>
      </p:grpSp>
      <p:grpSp>
        <p:nvGrpSpPr>
          <p:cNvPr id="28701" name="Group 29"/>
          <p:cNvGrpSpPr>
            <a:grpSpLocks/>
          </p:cNvGrpSpPr>
          <p:nvPr/>
        </p:nvGrpSpPr>
        <p:grpSpPr bwMode="auto">
          <a:xfrm>
            <a:off x="5486400" y="4953000"/>
            <a:ext cx="1557338" cy="1533525"/>
            <a:chOff x="3456" y="3120"/>
            <a:chExt cx="981" cy="966"/>
          </a:xfrm>
        </p:grpSpPr>
        <p:pic>
          <p:nvPicPr>
            <p:cNvPr id="28702" name="Picture 3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3120"/>
              <a:ext cx="488" cy="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703" name="Text Box 31"/>
            <p:cNvSpPr txBox="1">
              <a:spLocks noChangeArrowheads="1"/>
            </p:cNvSpPr>
            <p:nvPr/>
          </p:nvSpPr>
          <p:spPr bwMode="auto">
            <a:xfrm>
              <a:off x="3456" y="3552"/>
              <a:ext cx="981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</a:rPr>
                <a:t>V+ing</a:t>
              </a:r>
              <a:endParaRPr lang="ru-RU" sz="2400">
                <a:latin typeface="Times New Roman" pitchFamily="18" charset="0"/>
              </a:endParaRPr>
            </a:p>
          </p:txBody>
        </p:sp>
      </p:grpSp>
      <p:grpSp>
        <p:nvGrpSpPr>
          <p:cNvPr id="28704" name="Group 32"/>
          <p:cNvGrpSpPr>
            <a:grpSpLocks/>
          </p:cNvGrpSpPr>
          <p:nvPr/>
        </p:nvGrpSpPr>
        <p:grpSpPr bwMode="auto">
          <a:xfrm>
            <a:off x="5486400" y="3267075"/>
            <a:ext cx="1557338" cy="1457325"/>
            <a:chOff x="3456" y="2058"/>
            <a:chExt cx="981" cy="918"/>
          </a:xfrm>
        </p:grpSpPr>
        <p:pic>
          <p:nvPicPr>
            <p:cNvPr id="28705" name="Picture 3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058"/>
              <a:ext cx="463" cy="9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706" name="Text Box 34"/>
            <p:cNvSpPr txBox="1">
              <a:spLocks noChangeArrowheads="1"/>
            </p:cNvSpPr>
            <p:nvPr/>
          </p:nvSpPr>
          <p:spPr bwMode="auto">
            <a:xfrm>
              <a:off x="3456" y="2449"/>
              <a:ext cx="981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</a:rPr>
                <a:t>V+ing</a:t>
              </a:r>
              <a:endParaRPr lang="ru-RU" sz="2400">
                <a:latin typeface="Times New Roman" pitchFamily="18" charset="0"/>
              </a:endParaRPr>
            </a:p>
          </p:txBody>
        </p:sp>
      </p:grpSp>
      <p:grpSp>
        <p:nvGrpSpPr>
          <p:cNvPr id="28707" name="Group 35"/>
          <p:cNvGrpSpPr>
            <a:grpSpLocks/>
          </p:cNvGrpSpPr>
          <p:nvPr/>
        </p:nvGrpSpPr>
        <p:grpSpPr bwMode="auto">
          <a:xfrm>
            <a:off x="5486400" y="1522413"/>
            <a:ext cx="1557338" cy="1458912"/>
            <a:chOff x="3456" y="959"/>
            <a:chExt cx="981" cy="919"/>
          </a:xfrm>
        </p:grpSpPr>
        <p:pic>
          <p:nvPicPr>
            <p:cNvPr id="28708" name="Picture 3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9" y="959"/>
              <a:ext cx="464" cy="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709" name="Text Box 37"/>
            <p:cNvSpPr txBox="1">
              <a:spLocks noChangeArrowheads="1"/>
            </p:cNvSpPr>
            <p:nvPr/>
          </p:nvSpPr>
          <p:spPr bwMode="auto">
            <a:xfrm>
              <a:off x="3456" y="1263"/>
              <a:ext cx="981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</a:rPr>
                <a:t>V+ing</a:t>
              </a: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28710" name="AutoShape 38"/>
          <p:cNvSpPr>
            <a:spLocks noChangeArrowheads="1"/>
          </p:cNvSpPr>
          <p:nvPr/>
        </p:nvSpPr>
        <p:spPr bwMode="auto">
          <a:xfrm>
            <a:off x="4056063" y="2005013"/>
            <a:ext cx="609600" cy="579437"/>
          </a:xfrm>
          <a:custGeom>
            <a:avLst/>
            <a:gdLst>
              <a:gd name="G0" fmla="+- 7859 0 0"/>
              <a:gd name="G1" fmla="+- 7859 0 0"/>
              <a:gd name="G2" fmla="+- 0 0 0"/>
              <a:gd name="G3" fmla="+- 9052 0 0"/>
              <a:gd name="G4" fmla="+- 21600 0 7859"/>
              <a:gd name="G5" fmla="+- 21600 0 9052"/>
              <a:gd name="G6" fmla="+- 7859 21600 0"/>
              <a:gd name="G7" fmla="*/ G6 1 2"/>
              <a:gd name="G8" fmla="+- 21600 0 7859"/>
              <a:gd name="G9" fmla="+- 21600 0 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7859" y="7859"/>
                </a:moveTo>
                <a:lnTo>
                  <a:pt x="9052" y="7859"/>
                </a:lnTo>
                <a:lnTo>
                  <a:pt x="9052" y="0"/>
                </a:lnTo>
                <a:lnTo>
                  <a:pt x="7859" y="0"/>
                </a:lnTo>
                <a:lnTo>
                  <a:pt x="10800" y="0"/>
                </a:lnTo>
                <a:lnTo>
                  <a:pt x="13741" y="0"/>
                </a:lnTo>
                <a:lnTo>
                  <a:pt x="12548" y="0"/>
                </a:lnTo>
                <a:lnTo>
                  <a:pt x="12548" y="7859"/>
                </a:lnTo>
                <a:lnTo>
                  <a:pt x="13741" y="7859"/>
                </a:lnTo>
                <a:lnTo>
                  <a:pt x="13741" y="9052"/>
                </a:lnTo>
                <a:lnTo>
                  <a:pt x="21600" y="9052"/>
                </a:lnTo>
                <a:lnTo>
                  <a:pt x="21600" y="7859"/>
                </a:lnTo>
                <a:lnTo>
                  <a:pt x="21600" y="10800"/>
                </a:lnTo>
                <a:lnTo>
                  <a:pt x="21600" y="13741"/>
                </a:lnTo>
                <a:lnTo>
                  <a:pt x="21600" y="12548"/>
                </a:lnTo>
                <a:lnTo>
                  <a:pt x="13741" y="12548"/>
                </a:lnTo>
                <a:lnTo>
                  <a:pt x="13741" y="13741"/>
                </a:lnTo>
                <a:lnTo>
                  <a:pt x="12548" y="13741"/>
                </a:lnTo>
                <a:lnTo>
                  <a:pt x="12548" y="21600"/>
                </a:lnTo>
                <a:lnTo>
                  <a:pt x="13741" y="21600"/>
                </a:lnTo>
                <a:lnTo>
                  <a:pt x="10800" y="21600"/>
                </a:lnTo>
                <a:lnTo>
                  <a:pt x="7859" y="21600"/>
                </a:lnTo>
                <a:lnTo>
                  <a:pt x="9052" y="21600"/>
                </a:lnTo>
                <a:lnTo>
                  <a:pt x="9052" y="13741"/>
                </a:lnTo>
                <a:lnTo>
                  <a:pt x="7859" y="13741"/>
                </a:lnTo>
                <a:lnTo>
                  <a:pt x="7859" y="12548"/>
                </a:lnTo>
                <a:lnTo>
                  <a:pt x="0" y="12548"/>
                </a:lnTo>
                <a:lnTo>
                  <a:pt x="0" y="13741"/>
                </a:lnTo>
                <a:lnTo>
                  <a:pt x="0" y="10800"/>
                </a:lnTo>
                <a:lnTo>
                  <a:pt x="0" y="7859"/>
                </a:lnTo>
                <a:lnTo>
                  <a:pt x="0" y="9052"/>
                </a:lnTo>
                <a:lnTo>
                  <a:pt x="7859" y="905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8711" name="AutoShape 39"/>
          <p:cNvSpPr>
            <a:spLocks noChangeArrowheads="1"/>
          </p:cNvSpPr>
          <p:nvPr/>
        </p:nvSpPr>
        <p:spPr bwMode="auto">
          <a:xfrm>
            <a:off x="4056063" y="5638800"/>
            <a:ext cx="609600" cy="579438"/>
          </a:xfrm>
          <a:custGeom>
            <a:avLst/>
            <a:gdLst>
              <a:gd name="G0" fmla="+- 7859 0 0"/>
              <a:gd name="G1" fmla="+- 7859 0 0"/>
              <a:gd name="G2" fmla="+- 0 0 0"/>
              <a:gd name="G3" fmla="+- 9052 0 0"/>
              <a:gd name="G4" fmla="+- 21600 0 7859"/>
              <a:gd name="G5" fmla="+- 21600 0 9052"/>
              <a:gd name="G6" fmla="+- 7859 21600 0"/>
              <a:gd name="G7" fmla="*/ G6 1 2"/>
              <a:gd name="G8" fmla="+- 21600 0 7859"/>
              <a:gd name="G9" fmla="+- 21600 0 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7859" y="7859"/>
                </a:moveTo>
                <a:lnTo>
                  <a:pt x="9052" y="7859"/>
                </a:lnTo>
                <a:lnTo>
                  <a:pt x="9052" y="0"/>
                </a:lnTo>
                <a:lnTo>
                  <a:pt x="7859" y="0"/>
                </a:lnTo>
                <a:lnTo>
                  <a:pt x="10800" y="0"/>
                </a:lnTo>
                <a:lnTo>
                  <a:pt x="13741" y="0"/>
                </a:lnTo>
                <a:lnTo>
                  <a:pt x="12548" y="0"/>
                </a:lnTo>
                <a:lnTo>
                  <a:pt x="12548" y="7859"/>
                </a:lnTo>
                <a:lnTo>
                  <a:pt x="13741" y="7859"/>
                </a:lnTo>
                <a:lnTo>
                  <a:pt x="13741" y="9052"/>
                </a:lnTo>
                <a:lnTo>
                  <a:pt x="21600" y="9052"/>
                </a:lnTo>
                <a:lnTo>
                  <a:pt x="21600" y="7859"/>
                </a:lnTo>
                <a:lnTo>
                  <a:pt x="21600" y="10800"/>
                </a:lnTo>
                <a:lnTo>
                  <a:pt x="21600" y="13741"/>
                </a:lnTo>
                <a:lnTo>
                  <a:pt x="21600" y="12548"/>
                </a:lnTo>
                <a:lnTo>
                  <a:pt x="13741" y="12548"/>
                </a:lnTo>
                <a:lnTo>
                  <a:pt x="13741" y="13741"/>
                </a:lnTo>
                <a:lnTo>
                  <a:pt x="12548" y="13741"/>
                </a:lnTo>
                <a:lnTo>
                  <a:pt x="12548" y="21600"/>
                </a:lnTo>
                <a:lnTo>
                  <a:pt x="13741" y="21600"/>
                </a:lnTo>
                <a:lnTo>
                  <a:pt x="10800" y="21600"/>
                </a:lnTo>
                <a:lnTo>
                  <a:pt x="7859" y="21600"/>
                </a:lnTo>
                <a:lnTo>
                  <a:pt x="9052" y="21600"/>
                </a:lnTo>
                <a:lnTo>
                  <a:pt x="9052" y="13741"/>
                </a:lnTo>
                <a:lnTo>
                  <a:pt x="7859" y="13741"/>
                </a:lnTo>
                <a:lnTo>
                  <a:pt x="7859" y="12548"/>
                </a:lnTo>
                <a:lnTo>
                  <a:pt x="0" y="12548"/>
                </a:lnTo>
                <a:lnTo>
                  <a:pt x="0" y="13741"/>
                </a:lnTo>
                <a:lnTo>
                  <a:pt x="0" y="10800"/>
                </a:lnTo>
                <a:lnTo>
                  <a:pt x="0" y="7859"/>
                </a:lnTo>
                <a:lnTo>
                  <a:pt x="0" y="9052"/>
                </a:lnTo>
                <a:lnTo>
                  <a:pt x="7859" y="905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8712" name="AutoShape 40"/>
          <p:cNvSpPr>
            <a:spLocks noChangeArrowheads="1"/>
          </p:cNvSpPr>
          <p:nvPr/>
        </p:nvSpPr>
        <p:spPr bwMode="auto">
          <a:xfrm>
            <a:off x="4056063" y="3887788"/>
            <a:ext cx="609600" cy="579437"/>
          </a:xfrm>
          <a:custGeom>
            <a:avLst/>
            <a:gdLst>
              <a:gd name="G0" fmla="+- 7859 0 0"/>
              <a:gd name="G1" fmla="+- 7859 0 0"/>
              <a:gd name="G2" fmla="+- 0 0 0"/>
              <a:gd name="G3" fmla="+- 9052 0 0"/>
              <a:gd name="G4" fmla="+- 21600 0 7859"/>
              <a:gd name="G5" fmla="+- 21600 0 9052"/>
              <a:gd name="G6" fmla="+- 7859 21600 0"/>
              <a:gd name="G7" fmla="*/ G6 1 2"/>
              <a:gd name="G8" fmla="+- 21600 0 7859"/>
              <a:gd name="G9" fmla="+- 21600 0 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7859" y="7859"/>
                </a:moveTo>
                <a:lnTo>
                  <a:pt x="9052" y="7859"/>
                </a:lnTo>
                <a:lnTo>
                  <a:pt x="9052" y="0"/>
                </a:lnTo>
                <a:lnTo>
                  <a:pt x="7859" y="0"/>
                </a:lnTo>
                <a:lnTo>
                  <a:pt x="10800" y="0"/>
                </a:lnTo>
                <a:lnTo>
                  <a:pt x="13741" y="0"/>
                </a:lnTo>
                <a:lnTo>
                  <a:pt x="12548" y="0"/>
                </a:lnTo>
                <a:lnTo>
                  <a:pt x="12548" y="7859"/>
                </a:lnTo>
                <a:lnTo>
                  <a:pt x="13741" y="7859"/>
                </a:lnTo>
                <a:lnTo>
                  <a:pt x="13741" y="9052"/>
                </a:lnTo>
                <a:lnTo>
                  <a:pt x="21600" y="9052"/>
                </a:lnTo>
                <a:lnTo>
                  <a:pt x="21600" y="7859"/>
                </a:lnTo>
                <a:lnTo>
                  <a:pt x="21600" y="10800"/>
                </a:lnTo>
                <a:lnTo>
                  <a:pt x="21600" y="13741"/>
                </a:lnTo>
                <a:lnTo>
                  <a:pt x="21600" y="12548"/>
                </a:lnTo>
                <a:lnTo>
                  <a:pt x="13741" y="12548"/>
                </a:lnTo>
                <a:lnTo>
                  <a:pt x="13741" y="13741"/>
                </a:lnTo>
                <a:lnTo>
                  <a:pt x="12548" y="13741"/>
                </a:lnTo>
                <a:lnTo>
                  <a:pt x="12548" y="21600"/>
                </a:lnTo>
                <a:lnTo>
                  <a:pt x="13741" y="21600"/>
                </a:lnTo>
                <a:lnTo>
                  <a:pt x="10800" y="21600"/>
                </a:lnTo>
                <a:lnTo>
                  <a:pt x="7859" y="21600"/>
                </a:lnTo>
                <a:lnTo>
                  <a:pt x="9052" y="21600"/>
                </a:lnTo>
                <a:lnTo>
                  <a:pt x="9052" y="13741"/>
                </a:lnTo>
                <a:lnTo>
                  <a:pt x="7859" y="13741"/>
                </a:lnTo>
                <a:lnTo>
                  <a:pt x="7859" y="12548"/>
                </a:lnTo>
                <a:lnTo>
                  <a:pt x="0" y="12548"/>
                </a:lnTo>
                <a:lnTo>
                  <a:pt x="0" y="13741"/>
                </a:lnTo>
                <a:lnTo>
                  <a:pt x="0" y="10800"/>
                </a:lnTo>
                <a:lnTo>
                  <a:pt x="0" y="7859"/>
                </a:lnTo>
                <a:lnTo>
                  <a:pt x="0" y="9052"/>
                </a:lnTo>
                <a:lnTo>
                  <a:pt x="7859" y="905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0" grpId="0" animBg="1"/>
      <p:bldP spid="28691" grpId="0" animBg="1"/>
      <p:bldP spid="28710" grpId="0" animBg="1"/>
      <p:bldP spid="28711" grpId="0" animBg="1"/>
      <p:bldP spid="287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229600" cy="968375"/>
          </a:xfrm>
          <a:noFill/>
          <a:ln/>
        </p:spPr>
        <p:txBody>
          <a:bodyPr/>
          <a:lstStyle/>
          <a:p>
            <a:pPr 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sz="4400" b="1">
                <a:solidFill>
                  <a:srgbClr val="861832"/>
                </a:solidFill>
                <a:latin typeface="Monotype Corsiva" pitchFamily="66" charset="0"/>
              </a:rPr>
              <a:t>Statements, questions and negations </a:t>
            </a:r>
            <a:endParaRPr lang="ru-RU" sz="4400" b="1">
              <a:solidFill>
                <a:srgbClr val="861832"/>
              </a:solidFill>
              <a:latin typeface="Monotype Corsiva" pitchFamily="66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534150" y="609600"/>
            <a:ext cx="2076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Monotype Corsiva" pitchFamily="66" charset="0"/>
              </a:rPr>
              <a:t>Отрицательное </a:t>
            </a:r>
            <a:endParaRPr lang="en-US" sz="2400" b="1">
              <a:solidFill>
                <a:srgbClr val="000066"/>
              </a:solidFill>
              <a:latin typeface="Monotype Corsiva" pitchFamily="66" charset="0"/>
            </a:endParaRPr>
          </a:p>
          <a:p>
            <a:pPr algn="ctr"/>
            <a:r>
              <a:rPr lang="ru-RU" sz="2400" b="1">
                <a:solidFill>
                  <a:srgbClr val="000066"/>
                </a:solidFill>
                <a:latin typeface="Monotype Corsiva" pitchFamily="66" charset="0"/>
              </a:rPr>
              <a:t>предложение</a:t>
            </a:r>
            <a:r>
              <a:rPr lang="en-US" sz="2400" b="1">
                <a:solidFill>
                  <a:srgbClr val="000066"/>
                </a:solidFill>
                <a:latin typeface="Monotype Corsiva" pitchFamily="66" charset="0"/>
              </a:rPr>
              <a:t>c</a:t>
            </a:r>
            <a:endParaRPr lang="ru-RU" sz="2400" b="1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303588" y="777875"/>
            <a:ext cx="21066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Monotype Corsiva" pitchFamily="66" charset="0"/>
              </a:rPr>
              <a:t>Вопросительное </a:t>
            </a:r>
            <a:endParaRPr lang="en-US" sz="2400" b="1">
              <a:solidFill>
                <a:srgbClr val="000066"/>
              </a:solidFill>
              <a:latin typeface="Monotype Corsiva" pitchFamily="66" charset="0"/>
            </a:endParaRPr>
          </a:p>
          <a:p>
            <a:pPr algn="ctr"/>
            <a:r>
              <a:rPr lang="ru-RU" sz="2400" b="1">
                <a:solidFill>
                  <a:srgbClr val="000066"/>
                </a:solidFill>
                <a:latin typeface="Monotype Corsiva" pitchFamily="66" charset="0"/>
              </a:rPr>
              <a:t>предложение</a:t>
            </a:r>
          </a:p>
        </p:txBody>
      </p:sp>
      <p:pic>
        <p:nvPicPr>
          <p:cNvPr id="7184" name="Picture 16" descr="j04326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45438" y="4953000"/>
            <a:ext cx="1198562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228600" y="625475"/>
            <a:ext cx="213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Monotype Corsiva" pitchFamily="66" charset="0"/>
              </a:rPr>
              <a:t>Утвердительное</a:t>
            </a:r>
            <a:endParaRPr lang="en-US" sz="2400" b="1">
              <a:solidFill>
                <a:srgbClr val="000066"/>
              </a:solidFill>
              <a:latin typeface="Monotype Corsiva" pitchFamily="66" charset="0"/>
            </a:endParaRPr>
          </a:p>
          <a:p>
            <a:pPr algn="ctr"/>
            <a:r>
              <a:rPr lang="ru-RU" sz="2400" b="1">
                <a:solidFill>
                  <a:srgbClr val="000066"/>
                </a:solidFill>
                <a:latin typeface="Monotype Corsiva" pitchFamily="66" charset="0"/>
              </a:rPr>
              <a:t>предложение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200400" y="2362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Is</a:t>
            </a:r>
            <a:r>
              <a:rPr lang="ru-RU" sz="2800" b="1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ru-RU" sz="2800" b="1" u="sng">
                <a:solidFill>
                  <a:srgbClr val="993300"/>
                </a:solidFill>
                <a:latin typeface="Times New Roman" pitchFamily="18" charset="0"/>
              </a:rPr>
              <a:t>he</a:t>
            </a:r>
            <a:r>
              <a:rPr lang="ru-RU" sz="2800" b="1">
                <a:solidFill>
                  <a:srgbClr val="993300"/>
                </a:solidFill>
                <a:latin typeface="Times New Roman" pitchFamily="18" charset="0"/>
              </a:rPr>
              <a:t> writing?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228600" y="15240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990033"/>
                </a:solidFill>
                <a:latin typeface="Times New Roman" pitchFamily="18" charset="0"/>
              </a:rPr>
              <a:t>He </a:t>
            </a: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is </a:t>
            </a:r>
            <a:r>
              <a:rPr lang="ru-RU" sz="2800" b="1">
                <a:solidFill>
                  <a:srgbClr val="990033"/>
                </a:solidFill>
                <a:latin typeface="Times New Roman" pitchFamily="18" charset="0"/>
              </a:rPr>
              <a:t>writing.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905000" y="5867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66"/>
                </a:solidFill>
                <a:latin typeface="Times New Roman" pitchFamily="18" charset="0"/>
              </a:rPr>
              <a:t>Yes, he is.</a:t>
            </a:r>
            <a:endParaRPr lang="ru-RU" sz="2400">
              <a:solidFill>
                <a:srgbClr val="000066"/>
              </a:solidFill>
              <a:latin typeface="Times New Roman" pitchFamily="18" charset="0"/>
            </a:endParaRPr>
          </a:p>
        </p:txBody>
      </p:sp>
      <p:pic>
        <p:nvPicPr>
          <p:cNvPr id="7195" name="Picture 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33800"/>
            <a:ext cx="2286000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96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81400"/>
            <a:ext cx="2438400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105400" y="5867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66"/>
                </a:solidFill>
                <a:latin typeface="Times New Roman" pitchFamily="18" charset="0"/>
              </a:rPr>
              <a:t>No, he isn’t.</a:t>
            </a:r>
            <a:endParaRPr lang="ru-RU" sz="2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248400" y="1600200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3300"/>
                </a:solidFill>
                <a:latin typeface="Times New Roman" pitchFamily="18" charset="0"/>
              </a:rPr>
              <a:t>H</a:t>
            </a:r>
            <a:r>
              <a:rPr lang="ru-RU" sz="2800" b="1">
                <a:solidFill>
                  <a:srgbClr val="993300"/>
                </a:solidFill>
                <a:latin typeface="Times New Roman" pitchFamily="18" charset="0"/>
              </a:rPr>
              <a:t>e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s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 not</a:t>
            </a:r>
            <a:r>
              <a:rPr lang="ru-RU" sz="2800" b="1">
                <a:solidFill>
                  <a:srgbClr val="993300"/>
                </a:solidFill>
                <a:latin typeface="Times New Roman" pitchFamily="18" charset="0"/>
              </a:rPr>
              <a:t> writing</a:t>
            </a:r>
            <a:r>
              <a:rPr lang="en-US" sz="2800" b="1">
                <a:solidFill>
                  <a:srgbClr val="993300"/>
                </a:solidFill>
                <a:latin typeface="Times New Roman" pitchFamily="18" charset="0"/>
              </a:rPr>
              <a:t>.</a:t>
            </a:r>
            <a:endParaRPr lang="ru-RU" sz="2800" b="1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3173413" y="2971800"/>
            <a:ext cx="2298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0066"/>
                </a:solidFill>
                <a:latin typeface="Monotype Corsiva" pitchFamily="66" charset="0"/>
              </a:rPr>
              <a:t>Короткие ответы</a:t>
            </a:r>
            <a:endParaRPr lang="en-US" sz="2400" b="1">
              <a:solidFill>
                <a:srgbClr val="000066"/>
              </a:solidFill>
              <a:latin typeface="Monotype Corsiva" pitchFamily="66" charset="0"/>
            </a:endParaRPr>
          </a:p>
          <a:p>
            <a:pPr algn="ctr"/>
            <a:r>
              <a:rPr lang="en-US" sz="2400" b="1">
                <a:solidFill>
                  <a:srgbClr val="861832"/>
                </a:solidFill>
                <a:latin typeface="Monotype Corsiva" pitchFamily="66" charset="0"/>
              </a:rPr>
              <a:t>Short answers</a:t>
            </a:r>
            <a:endParaRPr lang="ru-RU" sz="2400" b="1">
              <a:solidFill>
                <a:srgbClr val="861832"/>
              </a:solidFill>
              <a:latin typeface="Monotype Corsiva" pitchFamily="66" charset="0"/>
            </a:endParaRPr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7391400" y="2133600"/>
            <a:ext cx="0" cy="4572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3200400" y="19050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u="sng">
                <a:solidFill>
                  <a:srgbClr val="990033"/>
                </a:solidFill>
                <a:latin typeface="Times New Roman" pitchFamily="18" charset="0"/>
              </a:rPr>
              <a:t>He</a:t>
            </a:r>
            <a:r>
              <a:rPr lang="ru-RU" sz="2800" b="1">
                <a:solidFill>
                  <a:srgbClr val="990033"/>
                </a:solidFill>
                <a:latin typeface="Times New Roman" pitchFamily="18" charset="0"/>
              </a:rPr>
              <a:t> </a:t>
            </a:r>
            <a:r>
              <a:rPr lang="ru-RU" sz="2800" b="1">
                <a:solidFill>
                  <a:srgbClr val="FF3300"/>
                </a:solidFill>
                <a:latin typeface="Times New Roman" pitchFamily="18" charset="0"/>
              </a:rPr>
              <a:t>is </a:t>
            </a:r>
            <a:r>
              <a:rPr lang="ru-RU" sz="2800" b="1">
                <a:solidFill>
                  <a:srgbClr val="990033"/>
                </a:solidFill>
                <a:latin typeface="Times New Roman" pitchFamily="18" charset="0"/>
              </a:rPr>
              <a:t>writing.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 flipH="1">
            <a:off x="2819400" y="1600200"/>
            <a:ext cx="1219200" cy="381000"/>
          </a:xfrm>
          <a:prstGeom prst="curvedDownArrow">
            <a:avLst>
              <a:gd name="adj1" fmla="val 51111"/>
              <a:gd name="adj2" fmla="val 128889"/>
              <a:gd name="adj3" fmla="val 50000"/>
            </a:avLst>
          </a:prstGeom>
          <a:solidFill>
            <a:srgbClr val="E25C7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20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20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20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200"/>
                                        <p:tgtEl>
                                          <p:spTgt spid="7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200"/>
                                        <p:tgtEl>
                                          <p:spTgt spid="7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200"/>
                                        <p:tgtEl>
                                          <p:spTgt spid="7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200"/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200"/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200"/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200"/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200"/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200"/>
                                        <p:tgtEl>
                                          <p:spTgt spid="7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200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200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200"/>
                                        <p:tgtEl>
                                          <p:spTgt spid="7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200"/>
                                        <p:tgtEl>
                                          <p:spTgt spid="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200"/>
                                        <p:tgtEl>
                                          <p:spTgt spid="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200"/>
                                        <p:tgtEl>
                                          <p:spTgt spid="7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0" grpId="0"/>
      <p:bldP spid="7187" grpId="0"/>
      <p:bldP spid="7203" grpId="0"/>
      <p:bldP spid="7205" grpId="0" animBg="1"/>
      <p:bldP spid="72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92150"/>
            <a:ext cx="8305800" cy="593725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0" indent="177800">
              <a:buFontTx/>
              <a:buNone/>
            </a:pPr>
            <a:r>
              <a:rPr lang="en-US" b="1" dirty="0" err="1">
                <a:solidFill>
                  <a:schemeClr val="hlink"/>
                </a:solidFill>
                <a:latin typeface="Monotype Corsiva" pitchFamily="66" charset="0"/>
              </a:rPr>
              <a:t>Wh</a:t>
            </a:r>
            <a:r>
              <a:rPr lang="en-US" b="1" dirty="0">
                <a:solidFill>
                  <a:schemeClr val="hlink"/>
                </a:solidFill>
                <a:latin typeface="Monotype Corsiva" pitchFamily="66" charset="0"/>
              </a:rPr>
              <a:t>-questions:</a:t>
            </a:r>
            <a:endParaRPr lang="en-US" b="1" dirty="0">
              <a:latin typeface="Monotype Corsiva" pitchFamily="66" charset="0"/>
            </a:endParaRPr>
          </a:p>
          <a:p>
            <a:pPr marL="0" indent="177800">
              <a:buFontTx/>
              <a:buNone/>
            </a:pPr>
            <a:r>
              <a:rPr lang="en-US" sz="2400" b="1" dirty="0">
                <a:latin typeface="Monotype Corsiva" pitchFamily="66" charset="0"/>
              </a:rPr>
              <a:t>Where</a:t>
            </a:r>
          </a:p>
          <a:p>
            <a:pPr marL="0" indent="177800">
              <a:buFontTx/>
              <a:buNone/>
            </a:pPr>
            <a:r>
              <a:rPr lang="en-US" sz="2400" b="1" dirty="0">
                <a:latin typeface="Monotype Corsiva" pitchFamily="66" charset="0"/>
              </a:rPr>
              <a:t>What</a:t>
            </a:r>
          </a:p>
          <a:p>
            <a:pPr marL="0" indent="177800">
              <a:buFontTx/>
              <a:buNone/>
            </a:pPr>
            <a:r>
              <a:rPr lang="en-US" sz="2400" b="1" dirty="0">
                <a:latin typeface="Monotype Corsiva" pitchFamily="66" charset="0"/>
              </a:rPr>
              <a:t>Why</a:t>
            </a:r>
          </a:p>
          <a:p>
            <a:pPr marL="0" indent="177800">
              <a:buFontTx/>
              <a:buNone/>
            </a:pPr>
            <a:r>
              <a:rPr lang="en-US" sz="2400" b="1" dirty="0" smtClean="0">
                <a:latin typeface="Monotype Corsiva" pitchFamily="66" charset="0"/>
              </a:rPr>
              <a:t>Whose</a:t>
            </a:r>
            <a:endParaRPr lang="ru-RU" sz="2400" b="1" dirty="0" smtClean="0">
              <a:latin typeface="Monotype Corsiva" pitchFamily="66" charset="0"/>
            </a:endParaRPr>
          </a:p>
          <a:p>
            <a:pPr marL="0" indent="177800">
              <a:buFontTx/>
              <a:buNone/>
            </a:pPr>
            <a:r>
              <a:rPr lang="en-US" sz="2400" b="1" dirty="0" smtClean="0">
                <a:latin typeface="Monotype Corsiva" pitchFamily="66" charset="0"/>
              </a:rPr>
              <a:t>How</a:t>
            </a:r>
            <a:endParaRPr lang="en-US" sz="2400" b="1" dirty="0">
              <a:latin typeface="Monotype Corsiva" pitchFamily="66" charset="0"/>
            </a:endParaRPr>
          </a:p>
          <a:p>
            <a:pPr marL="0" indent="177800" algn="ctr">
              <a:buFontTx/>
              <a:buNone/>
            </a:pPr>
            <a:r>
              <a:rPr lang="ru-RU" sz="2400" b="1" dirty="0">
                <a:solidFill>
                  <a:srgbClr val="000066"/>
                </a:solidFill>
                <a:latin typeface="Monotype Corsiva" pitchFamily="66" charset="0"/>
              </a:rPr>
              <a:t>Вопрос, начинающийся с </a:t>
            </a:r>
            <a:r>
              <a:rPr lang="en-US" sz="2400" b="1" dirty="0">
                <a:solidFill>
                  <a:srgbClr val="861832"/>
                </a:solidFill>
                <a:latin typeface="Monotype Corsiva" pitchFamily="66" charset="0"/>
              </a:rPr>
              <a:t>When</a:t>
            </a:r>
            <a:r>
              <a:rPr lang="ru-RU" sz="2400" b="1" dirty="0">
                <a:solidFill>
                  <a:srgbClr val="86183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rgbClr val="000066"/>
                </a:solidFill>
                <a:latin typeface="Monotype Corsiva" pitchFamily="66" charset="0"/>
              </a:rPr>
              <a:t>не задаётся во времени </a:t>
            </a:r>
            <a:r>
              <a:rPr lang="en-US" sz="2400" b="1" dirty="0">
                <a:solidFill>
                  <a:srgbClr val="000066"/>
                </a:solidFill>
                <a:latin typeface="Monotype Corsiva" pitchFamily="66" charset="0"/>
              </a:rPr>
              <a:t>Present Continuous</a:t>
            </a:r>
            <a:r>
              <a:rPr lang="ru-RU" sz="2400" b="1" dirty="0">
                <a:solidFill>
                  <a:srgbClr val="000066"/>
                </a:solidFill>
                <a:latin typeface="Monotype Corsiva" pitchFamily="66" charset="0"/>
              </a:rPr>
              <a:t>, т.к. в предложении речь идет именно о действии, которое происходит в данный момент.</a:t>
            </a:r>
            <a:endParaRPr lang="en-US" sz="2400" b="1" dirty="0">
              <a:solidFill>
                <a:srgbClr val="000066"/>
              </a:solidFill>
              <a:latin typeface="Monotype Corsiva" pitchFamily="66" charset="0"/>
            </a:endParaRPr>
          </a:p>
          <a:p>
            <a:pPr marL="0" indent="177800" algn="ctr">
              <a:buFontTx/>
              <a:buNone/>
            </a:pPr>
            <a:endParaRPr lang="en-US" sz="2400" b="1" dirty="0">
              <a:solidFill>
                <a:srgbClr val="000066"/>
              </a:solidFill>
              <a:latin typeface="Monotype Corsiva" pitchFamily="66" charset="0"/>
            </a:endParaRPr>
          </a:p>
          <a:p>
            <a:pPr marL="0" indent="177800" algn="ctr">
              <a:buFontTx/>
              <a:buNone/>
            </a:pPr>
            <a:r>
              <a:rPr lang="ru-RU" sz="2800" b="1" dirty="0">
                <a:solidFill>
                  <a:srgbClr val="861832"/>
                </a:solidFill>
                <a:latin typeface="Monotype Corsiva" pitchFamily="66" charset="0"/>
              </a:rPr>
              <a:t>Вопрос к подлежащему</a:t>
            </a:r>
            <a:r>
              <a:rPr lang="en-US" sz="2800" b="1" dirty="0">
                <a:solidFill>
                  <a:srgbClr val="861832"/>
                </a:solidFill>
                <a:latin typeface="Monotype Corsiva" pitchFamily="66" charset="0"/>
              </a:rPr>
              <a:t> </a:t>
            </a:r>
            <a:r>
              <a:rPr lang="en-US" sz="2800" b="1" dirty="0">
                <a:solidFill>
                  <a:srgbClr val="000066"/>
                </a:solidFill>
                <a:latin typeface="Monotype Corsiva" pitchFamily="66" charset="0"/>
              </a:rPr>
              <a:t>(Who)</a:t>
            </a:r>
            <a:r>
              <a:rPr lang="ru-RU" sz="2800" b="1" dirty="0">
                <a:solidFill>
                  <a:srgbClr val="000066"/>
                </a:solidFill>
                <a:latin typeface="Monotype Corsiva" pitchFamily="66" charset="0"/>
              </a:rPr>
              <a:t> </a:t>
            </a:r>
          </a:p>
          <a:p>
            <a:pPr marL="0" indent="177800" algn="ctr">
              <a:buFontTx/>
              <a:buNone/>
            </a:pPr>
            <a:r>
              <a:rPr lang="ru-RU" sz="2400" b="1" dirty="0">
                <a:solidFill>
                  <a:schemeClr val="accent2"/>
                </a:solidFill>
                <a:latin typeface="Monotype Corsiva" pitchFamily="66" charset="0"/>
              </a:rPr>
              <a:t>Вопрос к подлежащему во времени </a:t>
            </a:r>
            <a:r>
              <a:rPr lang="en-US" sz="2400" b="1" dirty="0">
                <a:solidFill>
                  <a:schemeClr val="accent2"/>
                </a:solidFill>
                <a:latin typeface="Monotype Corsiva" pitchFamily="66" charset="0"/>
              </a:rPr>
              <a:t>Present Continuous</a:t>
            </a:r>
            <a:r>
              <a:rPr lang="ru-RU" sz="2400" b="1" dirty="0">
                <a:solidFill>
                  <a:schemeClr val="accent2"/>
                </a:solidFill>
                <a:latin typeface="Monotype Corsiva" pitchFamily="66" charset="0"/>
              </a:rPr>
              <a:t> задается в </a:t>
            </a:r>
          </a:p>
          <a:p>
            <a:pPr marL="0" indent="177800" algn="ctr">
              <a:buFontTx/>
              <a:buNone/>
            </a:pPr>
            <a:r>
              <a:rPr lang="ru-RU" sz="2400" b="1" dirty="0">
                <a:solidFill>
                  <a:schemeClr val="accent2"/>
                </a:solidFill>
                <a:latin typeface="Monotype Corsiva" pitchFamily="66" charset="0"/>
              </a:rPr>
              <a:t>3 лице ед. ч. =</a:t>
            </a:r>
            <a:r>
              <a:rPr lang="en-US" sz="2400" b="1" dirty="0">
                <a:solidFill>
                  <a:schemeClr val="accent2"/>
                </a:solidFill>
                <a:latin typeface="Monotype Corsiva" pitchFamily="66" charset="0"/>
              </a:rPr>
              <a:t>&gt; </a:t>
            </a:r>
            <a:r>
              <a:rPr lang="en-US" sz="2400" b="1" dirty="0">
                <a:solidFill>
                  <a:srgbClr val="861832"/>
                </a:solidFill>
                <a:latin typeface="Monotype Corsiva" pitchFamily="66" charset="0"/>
              </a:rPr>
              <a:t>Who is + </a:t>
            </a:r>
            <a:r>
              <a:rPr lang="en-US" sz="2400" b="1" dirty="0" err="1">
                <a:solidFill>
                  <a:srgbClr val="861832"/>
                </a:solidFill>
                <a:latin typeface="Monotype Corsiva" pitchFamily="66" charset="0"/>
              </a:rPr>
              <a:t>Ving</a:t>
            </a:r>
            <a:r>
              <a:rPr lang="en-US" sz="24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Monotype Corsiva" pitchFamily="66" charset="0"/>
              </a:rPr>
              <a:t>!!!</a:t>
            </a:r>
            <a:r>
              <a:rPr lang="ru-RU" sz="2400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Monotype Corsiva" pitchFamily="66" charset="0"/>
              </a:rPr>
              <a:t> </a:t>
            </a:r>
          </a:p>
          <a:p>
            <a:pPr marL="0" indent="177800" algn="ctr">
              <a:buFontTx/>
              <a:buNone/>
            </a:pPr>
            <a:endParaRPr lang="ru-RU" sz="2400" b="1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42888"/>
            <a:ext cx="8229600" cy="1143001"/>
          </a:xfrm>
          <a:noFill/>
          <a:ln/>
        </p:spPr>
        <p:txBody>
          <a:bodyPr/>
          <a:lstStyle/>
          <a:p>
            <a:r>
              <a:rPr lang="ru-RU" sz="3600" b="1">
                <a:solidFill>
                  <a:srgbClr val="861832"/>
                </a:solidFill>
                <a:latin typeface="Monotype Corsiva" pitchFamily="66" charset="0"/>
              </a:rPr>
              <a:t>Специальные вопросы</a:t>
            </a:r>
          </a:p>
        </p:txBody>
      </p:sp>
      <p:sp>
        <p:nvSpPr>
          <p:cNvPr id="9220" name="AutoShape 4"/>
          <p:cNvSpPr>
            <a:spLocks/>
          </p:cNvSpPr>
          <p:nvPr/>
        </p:nvSpPr>
        <p:spPr bwMode="auto">
          <a:xfrm>
            <a:off x="1524000" y="1371600"/>
            <a:ext cx="503238" cy="1905000"/>
          </a:xfrm>
          <a:prstGeom prst="rightBrace">
            <a:avLst>
              <a:gd name="adj1" fmla="val 25237"/>
              <a:gd name="adj2" fmla="val 50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71800" y="1447800"/>
            <a:ext cx="650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861832"/>
                </a:solidFill>
                <a:latin typeface="Trebuchet MS" pitchFamily="34" charset="0"/>
              </a:rPr>
              <a:t>am</a:t>
            </a:r>
          </a:p>
          <a:p>
            <a:r>
              <a:rPr lang="en-US" sz="2400" b="1">
                <a:solidFill>
                  <a:srgbClr val="861832"/>
                </a:solidFill>
                <a:latin typeface="Trebuchet MS" pitchFamily="34" charset="0"/>
              </a:rPr>
              <a:t>is</a:t>
            </a:r>
          </a:p>
          <a:p>
            <a:r>
              <a:rPr lang="en-US" sz="2400" b="1">
                <a:solidFill>
                  <a:srgbClr val="861832"/>
                </a:solidFill>
                <a:latin typeface="Trebuchet MS" pitchFamily="34" charset="0"/>
              </a:rPr>
              <a:t>are</a:t>
            </a:r>
            <a:endParaRPr lang="ru-RU" sz="2400" b="1">
              <a:solidFill>
                <a:srgbClr val="861832"/>
              </a:solidFill>
              <a:latin typeface="Trebuchet MS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343400" y="1666875"/>
            <a:ext cx="1751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861832"/>
                </a:solidFill>
                <a:latin typeface="Monotype Corsiva" pitchFamily="66" charset="0"/>
              </a:rPr>
              <a:t>подлежащее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629400" y="14478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000066"/>
                </a:solidFill>
              </a:rPr>
              <a:t>V</a:t>
            </a:r>
            <a:r>
              <a:rPr lang="en-US" sz="2800" b="1">
                <a:solidFill>
                  <a:srgbClr val="7E0C14"/>
                </a:solidFill>
                <a:latin typeface="Monotype Corsiva" pitchFamily="66" charset="0"/>
              </a:rPr>
              <a:t>ing</a:t>
            </a:r>
            <a:endParaRPr lang="ru-RU" sz="2800" b="1">
              <a:solidFill>
                <a:srgbClr val="7E0C14"/>
              </a:solidFill>
              <a:latin typeface="Monotype Corsiva" pitchFamily="66" charset="0"/>
            </a:endParaRPr>
          </a:p>
        </p:txBody>
      </p:sp>
      <p:pic>
        <p:nvPicPr>
          <p:cNvPr id="9230" name="Picture 14" descr="j04326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88913"/>
            <a:ext cx="1427162" cy="142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2286000" y="1752600"/>
            <a:ext cx="457200" cy="381000"/>
          </a:xfrm>
          <a:custGeom>
            <a:avLst/>
            <a:gdLst>
              <a:gd name="G0" fmla="+- 7859 0 0"/>
              <a:gd name="G1" fmla="+- 7859 0 0"/>
              <a:gd name="G2" fmla="+- 0 0 0"/>
              <a:gd name="G3" fmla="+- 9052 0 0"/>
              <a:gd name="G4" fmla="+- 21600 0 7859"/>
              <a:gd name="G5" fmla="+- 21600 0 9052"/>
              <a:gd name="G6" fmla="+- 7859 21600 0"/>
              <a:gd name="G7" fmla="*/ G6 1 2"/>
              <a:gd name="G8" fmla="+- 21600 0 7859"/>
              <a:gd name="G9" fmla="+- 21600 0 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7859" y="7859"/>
                </a:moveTo>
                <a:lnTo>
                  <a:pt x="9052" y="7859"/>
                </a:lnTo>
                <a:lnTo>
                  <a:pt x="9052" y="0"/>
                </a:lnTo>
                <a:lnTo>
                  <a:pt x="7859" y="0"/>
                </a:lnTo>
                <a:lnTo>
                  <a:pt x="10800" y="0"/>
                </a:lnTo>
                <a:lnTo>
                  <a:pt x="13741" y="0"/>
                </a:lnTo>
                <a:lnTo>
                  <a:pt x="12548" y="0"/>
                </a:lnTo>
                <a:lnTo>
                  <a:pt x="12548" y="7859"/>
                </a:lnTo>
                <a:lnTo>
                  <a:pt x="13741" y="7859"/>
                </a:lnTo>
                <a:lnTo>
                  <a:pt x="13741" y="9052"/>
                </a:lnTo>
                <a:lnTo>
                  <a:pt x="21600" y="9052"/>
                </a:lnTo>
                <a:lnTo>
                  <a:pt x="21600" y="7859"/>
                </a:lnTo>
                <a:lnTo>
                  <a:pt x="21600" y="10800"/>
                </a:lnTo>
                <a:lnTo>
                  <a:pt x="21600" y="13741"/>
                </a:lnTo>
                <a:lnTo>
                  <a:pt x="21600" y="12548"/>
                </a:lnTo>
                <a:lnTo>
                  <a:pt x="13741" y="12548"/>
                </a:lnTo>
                <a:lnTo>
                  <a:pt x="13741" y="13741"/>
                </a:lnTo>
                <a:lnTo>
                  <a:pt x="12548" y="13741"/>
                </a:lnTo>
                <a:lnTo>
                  <a:pt x="12548" y="21600"/>
                </a:lnTo>
                <a:lnTo>
                  <a:pt x="13741" y="21600"/>
                </a:lnTo>
                <a:lnTo>
                  <a:pt x="10800" y="21600"/>
                </a:lnTo>
                <a:lnTo>
                  <a:pt x="7859" y="21600"/>
                </a:lnTo>
                <a:lnTo>
                  <a:pt x="9052" y="21600"/>
                </a:lnTo>
                <a:lnTo>
                  <a:pt x="9052" y="13741"/>
                </a:lnTo>
                <a:lnTo>
                  <a:pt x="7859" y="13741"/>
                </a:lnTo>
                <a:lnTo>
                  <a:pt x="7859" y="12548"/>
                </a:lnTo>
                <a:lnTo>
                  <a:pt x="0" y="12548"/>
                </a:lnTo>
                <a:lnTo>
                  <a:pt x="0" y="13741"/>
                </a:lnTo>
                <a:lnTo>
                  <a:pt x="0" y="10800"/>
                </a:lnTo>
                <a:lnTo>
                  <a:pt x="0" y="7859"/>
                </a:lnTo>
                <a:lnTo>
                  <a:pt x="0" y="9052"/>
                </a:lnTo>
                <a:lnTo>
                  <a:pt x="7859" y="905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>
              <a:solidFill>
                <a:srgbClr val="861832"/>
              </a:solidFill>
            </a:endParaRP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3810000" y="1752600"/>
            <a:ext cx="457200" cy="381000"/>
          </a:xfrm>
          <a:custGeom>
            <a:avLst/>
            <a:gdLst>
              <a:gd name="G0" fmla="+- 7859 0 0"/>
              <a:gd name="G1" fmla="+- 7859 0 0"/>
              <a:gd name="G2" fmla="+- 0 0 0"/>
              <a:gd name="G3" fmla="+- 9052 0 0"/>
              <a:gd name="G4" fmla="+- 21600 0 7859"/>
              <a:gd name="G5" fmla="+- 21600 0 9052"/>
              <a:gd name="G6" fmla="+- 7859 21600 0"/>
              <a:gd name="G7" fmla="*/ G6 1 2"/>
              <a:gd name="G8" fmla="+- 21600 0 7859"/>
              <a:gd name="G9" fmla="+- 21600 0 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7859" y="7859"/>
                </a:moveTo>
                <a:lnTo>
                  <a:pt x="9052" y="7859"/>
                </a:lnTo>
                <a:lnTo>
                  <a:pt x="9052" y="0"/>
                </a:lnTo>
                <a:lnTo>
                  <a:pt x="7859" y="0"/>
                </a:lnTo>
                <a:lnTo>
                  <a:pt x="10800" y="0"/>
                </a:lnTo>
                <a:lnTo>
                  <a:pt x="13741" y="0"/>
                </a:lnTo>
                <a:lnTo>
                  <a:pt x="12548" y="0"/>
                </a:lnTo>
                <a:lnTo>
                  <a:pt x="12548" y="7859"/>
                </a:lnTo>
                <a:lnTo>
                  <a:pt x="13741" y="7859"/>
                </a:lnTo>
                <a:lnTo>
                  <a:pt x="13741" y="9052"/>
                </a:lnTo>
                <a:lnTo>
                  <a:pt x="21600" y="9052"/>
                </a:lnTo>
                <a:lnTo>
                  <a:pt x="21600" y="7859"/>
                </a:lnTo>
                <a:lnTo>
                  <a:pt x="21600" y="10800"/>
                </a:lnTo>
                <a:lnTo>
                  <a:pt x="21600" y="13741"/>
                </a:lnTo>
                <a:lnTo>
                  <a:pt x="21600" y="12548"/>
                </a:lnTo>
                <a:lnTo>
                  <a:pt x="13741" y="12548"/>
                </a:lnTo>
                <a:lnTo>
                  <a:pt x="13741" y="13741"/>
                </a:lnTo>
                <a:lnTo>
                  <a:pt x="12548" y="13741"/>
                </a:lnTo>
                <a:lnTo>
                  <a:pt x="12548" y="21600"/>
                </a:lnTo>
                <a:lnTo>
                  <a:pt x="13741" y="21600"/>
                </a:lnTo>
                <a:lnTo>
                  <a:pt x="10800" y="21600"/>
                </a:lnTo>
                <a:lnTo>
                  <a:pt x="7859" y="21600"/>
                </a:lnTo>
                <a:lnTo>
                  <a:pt x="9052" y="21600"/>
                </a:lnTo>
                <a:lnTo>
                  <a:pt x="9052" y="13741"/>
                </a:lnTo>
                <a:lnTo>
                  <a:pt x="7859" y="13741"/>
                </a:lnTo>
                <a:lnTo>
                  <a:pt x="7859" y="12548"/>
                </a:lnTo>
                <a:lnTo>
                  <a:pt x="0" y="12548"/>
                </a:lnTo>
                <a:lnTo>
                  <a:pt x="0" y="13741"/>
                </a:lnTo>
                <a:lnTo>
                  <a:pt x="0" y="10800"/>
                </a:lnTo>
                <a:lnTo>
                  <a:pt x="0" y="7859"/>
                </a:lnTo>
                <a:lnTo>
                  <a:pt x="0" y="9052"/>
                </a:lnTo>
                <a:lnTo>
                  <a:pt x="7859" y="905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>
              <a:solidFill>
                <a:srgbClr val="861832"/>
              </a:solidFill>
            </a:endParaRPr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6172200" y="1752600"/>
            <a:ext cx="457200" cy="381000"/>
          </a:xfrm>
          <a:custGeom>
            <a:avLst/>
            <a:gdLst>
              <a:gd name="G0" fmla="+- 7859 0 0"/>
              <a:gd name="G1" fmla="+- 7859 0 0"/>
              <a:gd name="G2" fmla="+- 0 0 0"/>
              <a:gd name="G3" fmla="+- 9052 0 0"/>
              <a:gd name="G4" fmla="+- 21600 0 7859"/>
              <a:gd name="G5" fmla="+- 21600 0 9052"/>
              <a:gd name="G6" fmla="+- 7859 21600 0"/>
              <a:gd name="G7" fmla="*/ G6 1 2"/>
              <a:gd name="G8" fmla="+- 21600 0 7859"/>
              <a:gd name="G9" fmla="+- 21600 0 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7859" y="7859"/>
                </a:moveTo>
                <a:lnTo>
                  <a:pt x="9052" y="7859"/>
                </a:lnTo>
                <a:lnTo>
                  <a:pt x="9052" y="0"/>
                </a:lnTo>
                <a:lnTo>
                  <a:pt x="7859" y="0"/>
                </a:lnTo>
                <a:lnTo>
                  <a:pt x="10800" y="0"/>
                </a:lnTo>
                <a:lnTo>
                  <a:pt x="13741" y="0"/>
                </a:lnTo>
                <a:lnTo>
                  <a:pt x="12548" y="0"/>
                </a:lnTo>
                <a:lnTo>
                  <a:pt x="12548" y="7859"/>
                </a:lnTo>
                <a:lnTo>
                  <a:pt x="13741" y="7859"/>
                </a:lnTo>
                <a:lnTo>
                  <a:pt x="13741" y="9052"/>
                </a:lnTo>
                <a:lnTo>
                  <a:pt x="21600" y="9052"/>
                </a:lnTo>
                <a:lnTo>
                  <a:pt x="21600" y="7859"/>
                </a:lnTo>
                <a:lnTo>
                  <a:pt x="21600" y="10800"/>
                </a:lnTo>
                <a:lnTo>
                  <a:pt x="21600" y="13741"/>
                </a:lnTo>
                <a:lnTo>
                  <a:pt x="21600" y="12548"/>
                </a:lnTo>
                <a:lnTo>
                  <a:pt x="13741" y="12548"/>
                </a:lnTo>
                <a:lnTo>
                  <a:pt x="13741" y="13741"/>
                </a:lnTo>
                <a:lnTo>
                  <a:pt x="12548" y="13741"/>
                </a:lnTo>
                <a:lnTo>
                  <a:pt x="12548" y="21600"/>
                </a:lnTo>
                <a:lnTo>
                  <a:pt x="13741" y="21600"/>
                </a:lnTo>
                <a:lnTo>
                  <a:pt x="10800" y="21600"/>
                </a:lnTo>
                <a:lnTo>
                  <a:pt x="7859" y="21600"/>
                </a:lnTo>
                <a:lnTo>
                  <a:pt x="9052" y="21600"/>
                </a:lnTo>
                <a:lnTo>
                  <a:pt x="9052" y="13741"/>
                </a:lnTo>
                <a:lnTo>
                  <a:pt x="7859" y="13741"/>
                </a:lnTo>
                <a:lnTo>
                  <a:pt x="7859" y="12548"/>
                </a:lnTo>
                <a:lnTo>
                  <a:pt x="0" y="12548"/>
                </a:lnTo>
                <a:lnTo>
                  <a:pt x="0" y="13741"/>
                </a:lnTo>
                <a:lnTo>
                  <a:pt x="0" y="10800"/>
                </a:lnTo>
                <a:lnTo>
                  <a:pt x="0" y="7859"/>
                </a:lnTo>
                <a:lnTo>
                  <a:pt x="0" y="9052"/>
                </a:lnTo>
                <a:lnTo>
                  <a:pt x="7859" y="905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ru-RU">
              <a:solidFill>
                <a:srgbClr val="86183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1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1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1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1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100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100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00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/>
      <p:bldP spid="9224" grpId="0"/>
      <p:bldP spid="9226" grpId="0"/>
      <p:bldP spid="9232" grpId="0" animBg="1"/>
      <p:bldP spid="9237" grpId="0" animBg="1"/>
      <p:bldP spid="92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2286000" y="304800"/>
            <a:ext cx="5105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Remember!</a:t>
            </a:r>
            <a:endParaRPr lang="ru-RU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066800" y="167640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33"/>
                </a:solidFill>
                <a:latin typeface="Times New Roman" pitchFamily="18" charset="0"/>
              </a:rPr>
              <a:t>watch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438400" y="16764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CC0099"/>
                </a:solidFill>
                <a:latin typeface="Times New Roman" pitchFamily="18" charset="0"/>
              </a:rPr>
              <a:t>ing</a:t>
            </a:r>
            <a:endParaRPr lang="ru-RU" sz="2400">
              <a:solidFill>
                <a:srgbClr val="CC0099"/>
              </a:solidFill>
              <a:latin typeface="Times New Roman" pitchFamily="18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66800" y="2590800"/>
            <a:ext cx="1371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33"/>
                </a:solidFill>
                <a:latin typeface="Times New Roman" pitchFamily="18" charset="0"/>
              </a:rPr>
              <a:t>eat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752600" y="259080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CC0099"/>
                </a:solidFill>
                <a:latin typeface="Times New Roman" pitchFamily="18" charset="0"/>
              </a:rPr>
              <a:t>ing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66800" y="3505200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33"/>
                </a:solidFill>
                <a:latin typeface="Times New Roman" pitchFamily="18" charset="0"/>
              </a:rPr>
              <a:t>read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057400" y="35052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CC0099"/>
                </a:solidFill>
                <a:latin typeface="Times New Roman" pitchFamily="18" charset="0"/>
              </a:rPr>
              <a:t>ing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066800" y="44196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33"/>
                </a:solidFill>
                <a:latin typeface="Times New Roman" pitchFamily="18" charset="0"/>
              </a:rPr>
              <a:t>stud</a:t>
            </a:r>
            <a:r>
              <a:rPr lang="ru-RU" sz="4000" b="1">
                <a:solidFill>
                  <a:schemeClr val="accent2"/>
                </a:solidFill>
                <a:latin typeface="Times New Roman" pitchFamily="18" charset="0"/>
              </a:rPr>
              <a:t>y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286000" y="44196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CC0099"/>
                </a:solidFill>
                <a:latin typeface="Times New Roman" pitchFamily="18" charset="0"/>
              </a:rPr>
              <a:t>ing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5105400" y="167640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CC"/>
                </a:solidFill>
                <a:latin typeface="Times New Roman" pitchFamily="18" charset="0"/>
              </a:rPr>
              <a:t>mak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096000" y="1600200"/>
            <a:ext cx="838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i="1">
                <a:solidFill>
                  <a:srgbClr val="CC0099"/>
                </a:solidFill>
                <a:latin typeface="Times New Roman" pitchFamily="18" charset="0"/>
              </a:rPr>
              <a:t>e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6096000" y="1676400"/>
            <a:ext cx="2667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FF0066"/>
                </a:solidFill>
                <a:latin typeface="Times New Roman" pitchFamily="18" charset="0"/>
              </a:rPr>
              <a:t>ing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105400" y="2514600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CC"/>
                </a:solidFill>
                <a:latin typeface="Times New Roman" pitchFamily="18" charset="0"/>
              </a:rPr>
              <a:t>com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019800" y="2438400"/>
            <a:ext cx="914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i="1">
                <a:solidFill>
                  <a:srgbClr val="CC0099"/>
                </a:solidFill>
                <a:latin typeface="Times New Roman" pitchFamily="18" charset="0"/>
              </a:rPr>
              <a:t>e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019800" y="251460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FF0066"/>
                </a:solidFill>
                <a:latin typeface="Times New Roman" pitchFamily="18" charset="0"/>
              </a:rPr>
              <a:t>ing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5105400" y="3429000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CC"/>
                </a:solidFill>
                <a:latin typeface="Times New Roman" pitchFamily="18" charset="0"/>
              </a:rPr>
              <a:t>driv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943600" y="3429000"/>
            <a:ext cx="99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CC0099"/>
                </a:solidFill>
                <a:latin typeface="Times New Roman" pitchFamily="18" charset="0"/>
              </a:rPr>
              <a:t>e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019800" y="3429000"/>
            <a:ext cx="1295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>
                <a:solidFill>
                  <a:srgbClr val="FF0066"/>
                </a:solidFill>
                <a:latin typeface="Times New Roman" pitchFamily="18" charset="0"/>
              </a:rPr>
              <a:t>ing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105400" y="4343400"/>
            <a:ext cx="99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CC"/>
                </a:solidFill>
                <a:latin typeface="Times New Roman" pitchFamily="18" charset="0"/>
              </a:rPr>
              <a:t>rid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5791200" y="4267200"/>
            <a:ext cx="990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i="1">
                <a:solidFill>
                  <a:srgbClr val="CC0099"/>
                </a:solidFill>
                <a:latin typeface="Times New Roman" pitchFamily="18" charset="0"/>
              </a:rPr>
              <a:t>e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5791200" y="4267200"/>
            <a:ext cx="1371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FF0066"/>
                </a:solidFill>
                <a:latin typeface="Times New Roman" pitchFamily="18" charset="0"/>
              </a:rPr>
              <a:t>ing</a:t>
            </a:r>
            <a:endParaRPr lang="ru-RU" sz="28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143000" y="52578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33"/>
                </a:solidFill>
                <a:latin typeface="Times New Roman" pitchFamily="18" charset="0"/>
              </a:rPr>
              <a:t>run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2362200" y="52578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D60093"/>
                </a:solidFill>
                <a:latin typeface="Times New Roman" pitchFamily="18" charset="0"/>
              </a:rPr>
              <a:t>ing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981200" y="5181600"/>
            <a:ext cx="762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5105400" y="5181600"/>
            <a:ext cx="205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660033"/>
                </a:solidFill>
                <a:latin typeface="Times New Roman" pitchFamily="18" charset="0"/>
              </a:rPr>
              <a:t>jump</a:t>
            </a:r>
            <a:endParaRPr lang="ru-RU" sz="2400">
              <a:latin typeface="Times New Roman" pitchFamily="18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6240463" y="5119688"/>
            <a:ext cx="152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i="1">
                <a:solidFill>
                  <a:srgbClr val="D60093"/>
                </a:solidFill>
                <a:latin typeface="Times New Roman" pitchFamily="18" charset="0"/>
              </a:rPr>
              <a:t>ing</a:t>
            </a:r>
            <a:endParaRPr lang="ru-RU" sz="2400">
              <a:latin typeface="Times New Roman" pitchFamily="18" charset="0"/>
            </a:endParaRPr>
          </a:p>
        </p:txBody>
      </p:sp>
      <p:pic>
        <p:nvPicPr>
          <p:cNvPr id="15393" name="Picture 33" descr="j04326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3038" y="0"/>
            <a:ext cx="1427162" cy="14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75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75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75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75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4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5" dur="75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0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75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6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7" dur="75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6" grpId="0" autoUpdateAnimBg="0"/>
      <p:bldP spid="15367" grpId="0" autoUpdateAnimBg="0"/>
      <p:bldP spid="15368" grpId="0" autoUpdateAnimBg="0"/>
      <p:bldP spid="15369" grpId="0" autoUpdateAnimBg="0"/>
      <p:bldP spid="15370" grpId="0" autoUpdateAnimBg="0"/>
      <p:bldP spid="15371" grpId="0" autoUpdateAnimBg="0"/>
      <p:bldP spid="15372" grpId="0" autoUpdateAnimBg="0"/>
      <p:bldP spid="15373" grpId="0" autoUpdateAnimBg="0"/>
      <p:bldP spid="15374" grpId="0" autoUpdateAnimBg="0"/>
      <p:bldP spid="15375" grpId="0" autoUpdateAnimBg="0"/>
      <p:bldP spid="15376" grpId="0" autoUpdateAnimBg="0"/>
      <p:bldP spid="15377" grpId="0" autoUpdateAnimBg="0"/>
      <p:bldP spid="15378" grpId="0" autoUpdateAnimBg="0"/>
      <p:bldP spid="15379" grpId="0" autoUpdateAnimBg="0"/>
      <p:bldP spid="15380" grpId="0" autoUpdateAnimBg="0"/>
      <p:bldP spid="15381" grpId="0" autoUpdateAnimBg="0"/>
      <p:bldP spid="15382" grpId="0" autoUpdateAnimBg="0"/>
      <p:bldP spid="15383" grpId="0" autoUpdateAnimBg="0"/>
      <p:bldP spid="15384" grpId="0" autoUpdateAnimBg="0"/>
      <p:bldP spid="15387" grpId="0" autoUpdateAnimBg="0"/>
      <p:bldP spid="15388" grpId="0" autoUpdateAnimBg="0"/>
      <p:bldP spid="15389" grpId="0" autoUpdateAnimBg="0"/>
      <p:bldP spid="15390" grpId="0" autoUpdateAnimBg="0"/>
      <p:bldP spid="1539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125" t="25706" r="42188" b="11461"/>
          <a:stretch>
            <a:fillRect/>
          </a:stretch>
        </p:blipFill>
        <p:spPr bwMode="auto">
          <a:xfrm>
            <a:off x="3886200" y="0"/>
            <a:ext cx="5283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5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-533400" y="0"/>
            <a:ext cx="4953000" cy="6858000"/>
          </a:xfrm>
          <a:noFill/>
          <a:ln/>
        </p:spPr>
        <p:txBody>
          <a:bodyPr/>
          <a:lstStyle/>
          <a:p>
            <a:r>
              <a:rPr lang="en-US" sz="4200" b="1">
                <a:solidFill>
                  <a:srgbClr val="861832"/>
                </a:solidFill>
                <a:latin typeface="Monotype Corsiva" pitchFamily="66" charset="0"/>
              </a:rPr>
              <a:t>Present Continuous</a:t>
            </a:r>
            <a:br>
              <a:rPr lang="en-US" sz="4200" b="1">
                <a:solidFill>
                  <a:srgbClr val="861832"/>
                </a:solidFill>
                <a:latin typeface="Monotype Corsiva" pitchFamily="66" charset="0"/>
              </a:rPr>
            </a:br>
            <a:r>
              <a:rPr lang="en-US" sz="4200" b="1">
                <a:solidFill>
                  <a:srgbClr val="861832"/>
                </a:solidFill>
                <a:latin typeface="Monotype Corsiva" pitchFamily="66" charset="0"/>
              </a:rPr>
              <a:t>and</a:t>
            </a:r>
            <a:br>
              <a:rPr lang="en-US" sz="4200" b="1">
                <a:solidFill>
                  <a:srgbClr val="861832"/>
                </a:solidFill>
                <a:latin typeface="Monotype Corsiva" pitchFamily="66" charset="0"/>
              </a:rPr>
            </a:br>
            <a:r>
              <a:rPr lang="en-US" sz="4200" b="1">
                <a:solidFill>
                  <a:srgbClr val="861832"/>
                </a:solidFill>
                <a:latin typeface="Monotype Corsiva" pitchFamily="66" charset="0"/>
              </a:rPr>
              <a:t>Present Simple</a:t>
            </a:r>
            <a:endParaRPr lang="ru-RU" sz="4200" b="1">
              <a:solidFill>
                <a:srgbClr val="861832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640745"/>
            <a:ext cx="9144000" cy="617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85698" rIns="0" bIns="50784" anchor="ctr">
            <a:spAutoFit/>
          </a:bodyPr>
          <a:lstStyle/>
          <a:p>
            <a:pPr algn="ctr"/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like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нравится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Monotype Corsiva" pitchFamily="66" charset="0"/>
              </a:rPr>
              <a:t>enjoy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наслаждаться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want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хотеть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en-US" sz="2800" b="1" dirty="0">
                <a:solidFill>
                  <a:schemeClr val="accent2"/>
                </a:solidFill>
                <a:latin typeface="Monotype Corsiva" pitchFamily="66" charset="0"/>
              </a:rPr>
              <a:t>h</a:t>
            </a:r>
            <a:r>
              <a:rPr lang="en-US" sz="2800" b="1" dirty="0" smtClean="0">
                <a:solidFill>
                  <a:schemeClr val="accent2"/>
                </a:solidFill>
                <a:latin typeface="Monotype Corsiva" pitchFamily="66" charset="0"/>
              </a:rPr>
              <a:t>ave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иметь какую-либо вещь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know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знать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pPr algn="ctr"/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prefer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предпочитать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pPr algn="ctr"/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need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нуждаться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pPr algn="ctr"/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love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любить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pPr algn="ctr"/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remember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помнить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pPr algn="ctr"/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understand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понимать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pPr algn="ctr"/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hate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ненавидеть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pPr algn="ctr"/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forget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забывать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pPr algn="ctr"/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believe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верить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  <a:p>
            <a:pPr algn="ctr"/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</a:rPr>
              <a:t>depend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(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зависеть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04800" y="166688"/>
            <a:ext cx="8677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861832"/>
                </a:solidFill>
                <a:latin typeface="Monotype Corsiva" pitchFamily="66" charset="0"/>
              </a:rPr>
              <a:t>Глаголы, НИКОГДА не употребляющиеся в форме </a:t>
            </a:r>
            <a:r>
              <a:rPr lang="ru-RU" sz="2800" b="1" dirty="0" err="1">
                <a:solidFill>
                  <a:srgbClr val="861832"/>
                </a:solidFill>
                <a:latin typeface="Monotype Corsiva" pitchFamily="66" charset="0"/>
              </a:rPr>
              <a:t>Continuous</a:t>
            </a:r>
            <a:r>
              <a:rPr lang="ru-RU" sz="2800" b="1" dirty="0">
                <a:solidFill>
                  <a:srgbClr val="861832"/>
                </a:solidFill>
                <a:latin typeface="Monotype Corsiva" pitchFamily="66" charset="0"/>
              </a:rPr>
              <a:t>:</a:t>
            </a:r>
          </a:p>
        </p:txBody>
      </p:sp>
      <p:sp>
        <p:nvSpPr>
          <p:cNvPr id="6" name="Выноска-облако 5"/>
          <p:cNvSpPr/>
          <p:nvPr/>
        </p:nvSpPr>
        <p:spPr>
          <a:xfrm>
            <a:off x="6160851" y="802532"/>
            <a:ext cx="2743200" cy="1131332"/>
          </a:xfrm>
          <a:prstGeom prst="cloudCallout">
            <a:avLst>
              <a:gd name="adj1" fmla="val -28280"/>
              <a:gd name="adj2" fmla="val 65939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Monotype Corsiva" pitchFamily="66" charset="0"/>
              </a:rPr>
              <a:t>She is having  a bath now.</a:t>
            </a:r>
            <a:endParaRPr lang="en-US" sz="2000" b="1" dirty="0">
              <a:solidFill>
                <a:schemeClr val="accent6"/>
              </a:solidFill>
              <a:latin typeface="Monotype Corsiva" pitchFamily="66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6221041" y="3305951"/>
            <a:ext cx="2743200" cy="1131332"/>
          </a:xfrm>
          <a:prstGeom prst="cloudCallout">
            <a:avLst>
              <a:gd name="adj1" fmla="val -33599"/>
              <a:gd name="adj2" fmla="val -6561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  <a:latin typeface="Monotype Corsiva" pitchFamily="66" charset="0"/>
              </a:rPr>
              <a:t>She has a bath in her house.</a:t>
            </a:r>
            <a:endParaRPr lang="ru-RU" sz="2000" b="1" dirty="0" smtClean="0">
              <a:solidFill>
                <a:schemeClr val="accent6"/>
              </a:solidFill>
              <a:latin typeface="Monotype Corsiva" pitchFamily="66" charset="0"/>
            </a:endParaRPr>
          </a:p>
        </p:txBody>
      </p:sp>
      <p:sp>
        <p:nvSpPr>
          <p:cNvPr id="14" name="Выноска-облако 13"/>
          <p:cNvSpPr/>
          <p:nvPr/>
        </p:nvSpPr>
        <p:spPr>
          <a:xfrm>
            <a:off x="262647" y="838200"/>
            <a:ext cx="2743200" cy="1131332"/>
          </a:xfrm>
          <a:prstGeom prst="cloudCallout">
            <a:avLst>
              <a:gd name="adj1" fmla="val 52571"/>
              <a:gd name="adj2" fmla="val 3584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Monotype Corsiva" pitchFamily="66" charset="0"/>
              </a:rPr>
              <a:t>What do you want now?</a:t>
            </a:r>
            <a:endParaRPr lang="ru-RU" sz="2000" b="1" dirty="0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298315" y="3573294"/>
            <a:ext cx="2743200" cy="1131332"/>
          </a:xfrm>
          <a:prstGeom prst="cloudCallout">
            <a:avLst>
              <a:gd name="adj1" fmla="val 60728"/>
              <a:gd name="adj2" fmla="val -4927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2"/>
                </a:solidFill>
                <a:latin typeface="Monotype Corsiva" pitchFamily="66" charset="0"/>
              </a:rPr>
              <a:t>He needs  only a cup of  hot tea at the moment.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1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17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17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17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17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174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17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17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17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17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4" name="Picture 4" descr="j043238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88913"/>
            <a:ext cx="1819275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94565" name="WordArt 5"/>
          <p:cNvSpPr>
            <a:spLocks noChangeArrowheads="1" noChangeShapeType="1" noTextEdit="1"/>
          </p:cNvSpPr>
          <p:nvPr/>
        </p:nvSpPr>
        <p:spPr bwMode="auto">
          <a:xfrm>
            <a:off x="468412" y="2035150"/>
            <a:ext cx="6119812" cy="3194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60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Comic Sans MS"/>
              </a:rPr>
              <a:t>THE END</a:t>
            </a:r>
            <a:endParaRPr lang="ru-RU" sz="6000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omic Sans MS"/>
            </a:endParaRPr>
          </a:p>
        </p:txBody>
      </p:sp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6520215" y="6309320"/>
            <a:ext cx="184731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endParaRPr lang="ru-RU" b="1" i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030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329</Words>
  <Application>Microsoft Office PowerPoint</Application>
  <PresentationFormat>Экран (4:3)</PresentationFormat>
  <Paragraphs>110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Оформление по умолчанию</vt:lpstr>
      <vt:lpstr>1_Оформление по умолчанию</vt:lpstr>
      <vt:lpstr>Clip</vt:lpstr>
      <vt:lpstr>Слайд 1</vt:lpstr>
      <vt:lpstr>The Present Continuous Tense (Настоящее длительное время)</vt:lpstr>
      <vt:lpstr>Слайд 3</vt:lpstr>
      <vt:lpstr>Слайд 4</vt:lpstr>
      <vt:lpstr>Специальные вопросы</vt:lpstr>
      <vt:lpstr>Слайд 6</vt:lpstr>
      <vt:lpstr>Present Continuous and Present Simple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You</cp:lastModifiedBy>
  <cp:revision>22</cp:revision>
  <cp:lastPrinted>1601-01-01T00:00:00Z</cp:lastPrinted>
  <dcterms:created xsi:type="dcterms:W3CDTF">1601-01-01T00:00:00Z</dcterms:created>
  <dcterms:modified xsi:type="dcterms:W3CDTF">2019-02-18T19:48:01Z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