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2A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17.06.2020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17.06.2020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17.06.2020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17.06.2020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17.06.2020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Крахмал и крахмалопродукты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92696"/>
            <a:ext cx="8064896" cy="54476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2800" b="1" i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3200" b="1" dirty="0" smtClean="0">
                <a:solidFill>
                  <a:srgbClr val="612A8A"/>
                </a:solidFill>
              </a:rPr>
              <a:t>Крахмал подразделяют на сорта:</a:t>
            </a:r>
            <a:r>
              <a:rPr lang="ru-RU" sz="3200" dirty="0" smtClean="0">
                <a:solidFill>
                  <a:srgbClr val="612A8A"/>
                </a:solidFill>
              </a:rPr>
              <a:t> </a:t>
            </a:r>
          </a:p>
          <a:p>
            <a:pPr>
              <a:buFontTx/>
              <a:buChar char="-"/>
              <a:defRPr/>
            </a:pPr>
            <a:r>
              <a:rPr lang="ru-RU" sz="3200" b="1" i="1" dirty="0" smtClean="0">
                <a:solidFill>
                  <a:srgbClr val="612A8A"/>
                </a:solidFill>
              </a:rPr>
              <a:t>Картофельный</a:t>
            </a:r>
            <a:r>
              <a:rPr lang="ru-RU" sz="3200" dirty="0" smtClean="0">
                <a:solidFill>
                  <a:srgbClr val="612A8A"/>
                </a:solidFill>
              </a:rPr>
              <a:t> – Экстра, высший, первый </a:t>
            </a:r>
          </a:p>
          <a:p>
            <a:pPr>
              <a:defRPr/>
            </a:pPr>
            <a:r>
              <a:rPr lang="ru-RU" sz="3200" dirty="0" smtClean="0">
                <a:solidFill>
                  <a:srgbClr val="612A8A"/>
                </a:solidFill>
              </a:rPr>
              <a:t>сорт, второй сорт (для технических целей);</a:t>
            </a:r>
          </a:p>
          <a:p>
            <a:pPr>
              <a:buFontTx/>
              <a:buChar char="-"/>
              <a:defRPr/>
            </a:pPr>
            <a:r>
              <a:rPr lang="ru-RU" sz="3200" b="1" i="1" dirty="0" smtClean="0">
                <a:solidFill>
                  <a:srgbClr val="612A8A"/>
                </a:solidFill>
              </a:rPr>
              <a:t>Кукурузный и Рисовый</a:t>
            </a:r>
            <a:r>
              <a:rPr lang="ru-RU" sz="3200" dirty="0" smtClean="0">
                <a:solidFill>
                  <a:srgbClr val="612A8A"/>
                </a:solidFill>
              </a:rPr>
              <a:t> – на высший и первый </a:t>
            </a:r>
          </a:p>
          <a:p>
            <a:pPr>
              <a:defRPr/>
            </a:pPr>
            <a:r>
              <a:rPr lang="ru-RU" sz="3200" dirty="0" smtClean="0">
                <a:solidFill>
                  <a:srgbClr val="612A8A"/>
                </a:solidFill>
              </a:rPr>
              <a:t>сорт;</a:t>
            </a:r>
          </a:p>
          <a:p>
            <a:pPr>
              <a:defRPr/>
            </a:pPr>
            <a:r>
              <a:rPr lang="ru-RU" sz="3200" dirty="0" smtClean="0">
                <a:solidFill>
                  <a:srgbClr val="612A8A"/>
                </a:solidFill>
              </a:rPr>
              <a:t>- </a:t>
            </a:r>
            <a:r>
              <a:rPr lang="ru-RU" sz="3200" b="1" i="1" dirty="0" smtClean="0">
                <a:solidFill>
                  <a:srgbClr val="612A8A"/>
                </a:solidFill>
              </a:rPr>
              <a:t>Пшеничный</a:t>
            </a:r>
            <a:r>
              <a:rPr lang="ru-RU" sz="3200" dirty="0" smtClean="0">
                <a:solidFill>
                  <a:srgbClr val="612A8A"/>
                </a:solidFill>
              </a:rPr>
              <a:t> – Экстра, высший, первый сорт.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332656"/>
            <a:ext cx="430489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Требования к качеству: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052736"/>
            <a:ext cx="8352928" cy="4247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612A8A"/>
                </a:solidFill>
              </a:rPr>
              <a:t>По внешнему виду </a:t>
            </a:r>
            <a:r>
              <a:rPr lang="ru-RU" sz="2800" b="1" dirty="0" smtClean="0">
                <a:solidFill>
                  <a:srgbClr val="612A8A"/>
                </a:solidFill>
              </a:rPr>
              <a:t>картофельный крахмал </a:t>
            </a:r>
            <a:r>
              <a:rPr lang="ru-RU" sz="2800" dirty="0" smtClean="0">
                <a:solidFill>
                  <a:srgbClr val="612A8A"/>
                </a:solidFill>
              </a:rPr>
              <a:t>– измельчительный порошок, без комков и крупинок, без посторонних запахов, привкусов , без хруста при разжевывании. Цвет белый с кристаллическим блеском у крахмала экстра и высшего сорта, белый у 1-го сорта,  белый с сероватым оттенком у 2 го.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612A8A"/>
                </a:solidFill>
              </a:rPr>
              <a:t>Кукурузный крахмал </a:t>
            </a:r>
            <a:r>
              <a:rPr lang="ru-RU" sz="2800" dirty="0" smtClean="0">
                <a:solidFill>
                  <a:srgbClr val="612A8A"/>
                </a:solidFill>
              </a:rPr>
              <a:t>–однородный порошок, цвет белый с желтоватым оттенком.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445224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A50021"/>
                </a:solidFill>
              </a:rPr>
              <a:t>Не допускается: содержание примесей других видов крахмала и солей тяжелых металлов.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9"/>
            <a:ext cx="8352928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Хранение</a:t>
            </a:r>
          </a:p>
          <a:p>
            <a:pPr algn="just">
              <a:defRPr/>
            </a:pPr>
            <a:r>
              <a:rPr lang="ru-RU" sz="2800" dirty="0" smtClean="0"/>
              <a:t>Хранят в чистых, сухих, хорошо проветриваемых складах на стеллажах, в бумажных и целлофановых пакетах при относительной влажности воздуха не выше 75 % и при </a:t>
            </a:r>
            <a:r>
              <a:rPr lang="en-US" sz="2800" dirty="0" smtClean="0"/>
              <a:t>t</a:t>
            </a:r>
            <a:r>
              <a:rPr lang="ru-RU" sz="2800" dirty="0" smtClean="0"/>
              <a:t> 17с</a:t>
            </a:r>
          </a:p>
        </p:txBody>
      </p:sp>
      <p:pic>
        <p:nvPicPr>
          <p:cNvPr id="3" name="Picture 3" descr="1158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08920"/>
            <a:ext cx="6120680" cy="37444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7992888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Основными продуктами переработки крахмала являются: Саго №1, патока №2, глюкоза №3, сладкие вещества (сорбит №4, ксилит №5).</a:t>
            </a:r>
          </a:p>
        </p:txBody>
      </p:sp>
      <p:pic>
        <p:nvPicPr>
          <p:cNvPr id="4" name="Picture 15" descr="79536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2304604" cy="216058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sa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204864"/>
            <a:ext cx="2771849" cy="22764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dextrose_anhydrou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636912"/>
            <a:ext cx="2647950" cy="276225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7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509120"/>
            <a:ext cx="2687453" cy="214091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Xylito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581128"/>
            <a:ext cx="2592288" cy="198884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835696" y="364502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0312" y="378904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2" y="573325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443711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312" y="573325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332656"/>
            <a:ext cx="806489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Саго</a:t>
            </a:r>
            <a:r>
              <a:rPr lang="ru-RU" sz="2400" dirty="0" smtClean="0">
                <a:solidFill>
                  <a:srgbClr val="7030A0"/>
                </a:solidFill>
              </a:rPr>
              <a:t> может быть натуральным, полученным из середины ствола саговых пальм и искусственным, изготовленным из картофельного или кукурузного крахмала высшего и первого сорта. </a:t>
            </a:r>
          </a:p>
        </p:txBody>
      </p:sp>
      <p:pic>
        <p:nvPicPr>
          <p:cNvPr id="4" name="Picture 3" descr="1210be040e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48880"/>
            <a:ext cx="5183187" cy="38877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424936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Патока</a:t>
            </a:r>
            <a:r>
              <a:rPr lang="ru-RU" sz="2400" dirty="0" smtClean="0">
                <a:solidFill>
                  <a:srgbClr val="7030A0"/>
                </a:solidFill>
              </a:rPr>
              <a:t> – это прозрачная, почти бесцветная или желтая, густая сиропообразная жидкость, используемая в кондитерской и хлебопекарной промышленности. </a:t>
            </a:r>
          </a:p>
          <a:p>
            <a:pPr algn="just"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Патока – антикристализатор, добавляется для удаления приторности сладкого вкуса.</a:t>
            </a:r>
          </a:p>
        </p:txBody>
      </p:sp>
      <p:pic>
        <p:nvPicPr>
          <p:cNvPr id="5" name="Picture 3" descr="med-8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564904"/>
            <a:ext cx="5472112" cy="37444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32656"/>
            <a:ext cx="820891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Глюкоза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-  это продукт полного гидролиза 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крахмала, используют в кондитерской, консервной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фармацевтической промышленности. </a:t>
            </a:r>
          </a:p>
        </p:txBody>
      </p:sp>
      <p:pic>
        <p:nvPicPr>
          <p:cNvPr id="4" name="Picture 3" descr="apicturepicture15313_518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6364436" cy="45570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92088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Маркируют крахмал и </a:t>
            </a:r>
            <a:r>
              <a:rPr lang="ru-RU" sz="28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крахмалопродукты</a:t>
            </a:r>
            <a:r>
              <a:rPr lang="ru-RU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 надписью «Боится сырости».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916832"/>
            <a:ext cx="3888432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Хранят в упакованном виде, без посторонних запахов и незараженных вредителями хлебных запасов складов. </a:t>
            </a:r>
          </a:p>
          <a:p>
            <a:pPr algn="just"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При </a:t>
            </a:r>
            <a:r>
              <a:rPr lang="en-US" sz="2800" dirty="0" smtClean="0">
                <a:solidFill>
                  <a:schemeClr val="bg1"/>
                </a:solidFill>
              </a:rPr>
              <a:t>t</a:t>
            </a:r>
            <a:r>
              <a:rPr lang="ru-RU" sz="2800" dirty="0" smtClean="0">
                <a:solidFill>
                  <a:schemeClr val="bg1"/>
                </a:solidFill>
              </a:rPr>
              <a:t> 10с влажность </a:t>
            </a:r>
          </a:p>
          <a:p>
            <a:pPr algn="just"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воздуха 75% - 2 года.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34385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Контрольные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1.На какие виды подразделяют крахмал в зависимости от сырья?</a:t>
            </a:r>
          </a:p>
          <a:p>
            <a:pPr>
              <a:buNone/>
            </a:pPr>
            <a:r>
              <a:rPr lang="ru-RU" dirty="0" smtClean="0"/>
              <a:t>2.Как получают модифицированный крахмал?</a:t>
            </a:r>
          </a:p>
          <a:p>
            <a:pPr>
              <a:buNone/>
            </a:pPr>
            <a:r>
              <a:rPr lang="ru-RU" dirty="0" smtClean="0"/>
              <a:t>3.Продукты переработки крахмала?</a:t>
            </a:r>
          </a:p>
          <a:p>
            <a:pPr>
              <a:buNone/>
            </a:pPr>
            <a:r>
              <a:rPr lang="ru-RU" dirty="0" smtClean="0"/>
              <a:t>4. Основное свойство патоки?</a:t>
            </a:r>
          </a:p>
          <a:p>
            <a:pPr>
              <a:buNone/>
            </a:pPr>
            <a:r>
              <a:rPr lang="ru-RU" dirty="0" smtClean="0"/>
              <a:t>5.Какой надписью маркируют крахмал и </a:t>
            </a:r>
            <a:r>
              <a:rPr lang="ru-RU" dirty="0" err="1" smtClean="0"/>
              <a:t>крахмалопродукты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609600" indent="-609600">
              <a:buNone/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 Крахмал, виды, ассортимент, требования к качеству.</a:t>
            </a:r>
          </a:p>
          <a:p>
            <a:pPr marL="609600" indent="-609600">
              <a:buNone/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Крахмалопродукты, классификация, упаковка, маркировка, хранение.</a:t>
            </a:r>
          </a:p>
          <a:p>
            <a:pPr marL="609600" indent="-609600">
              <a:buNone/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 Контрольные вопросы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Крахмал</a:t>
            </a:r>
            <a:r>
              <a:rPr lang="ru-RU" sz="2800" dirty="0" smtClean="0"/>
              <a:t> – </a:t>
            </a:r>
            <a:r>
              <a:rPr lang="ru-RU" sz="2800" dirty="0" smtClean="0">
                <a:solidFill>
                  <a:srgbClr val="990099"/>
                </a:solidFill>
              </a:rPr>
              <a:t>это углевод в виде однородного белого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990099"/>
                </a:solidFill>
              </a:rPr>
              <a:t>порошка без запаха и вкуса, издающий при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990099"/>
                </a:solidFill>
              </a:rPr>
              <a:t>растирании скрипящий звук.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30120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Энергетическая ценность 100г. Крахмала 313 – 342 ккал, 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благодаря содержанию белка, минеральных веществ, воды</a:t>
            </a:r>
            <a:r>
              <a:rPr lang="ru-RU" dirty="0" smtClean="0"/>
              <a:t>. </a:t>
            </a:r>
          </a:p>
        </p:txBody>
      </p:sp>
      <p:pic>
        <p:nvPicPr>
          <p:cNvPr id="4" name="Picture 3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132856"/>
            <a:ext cx="4176464" cy="2952328"/>
          </a:xfrm>
          <a:prstGeom prst="ellipse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Крахмал</a:t>
            </a:r>
            <a:r>
              <a:rPr lang="ru-RU" sz="2800" dirty="0" smtClean="0"/>
              <a:t>–</a:t>
            </a:r>
            <a:r>
              <a:rPr lang="ru-RU" sz="2800" dirty="0" smtClean="0">
                <a:solidFill>
                  <a:srgbClr val="612A8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является источником энергии человека, в большом количестве содержится в зерне, картофеле, и зернопродуктах (мука, хлеб, крупа, макаронные изделия)</a:t>
            </a:r>
            <a:r>
              <a:rPr lang="ru-RU" sz="2800" dirty="0" smtClean="0">
                <a:solidFill>
                  <a:srgbClr val="612A8A"/>
                </a:solidFill>
              </a:rPr>
              <a:t> </a:t>
            </a:r>
          </a:p>
        </p:txBody>
      </p:sp>
      <p:pic>
        <p:nvPicPr>
          <p:cNvPr id="6" name="Picture 3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3384550" cy="22336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6" descr="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348880"/>
            <a:ext cx="3096344" cy="22685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9" descr="a846e24371964ce27be7182de93cbe8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564904"/>
            <a:ext cx="2400300" cy="1869629"/>
          </a:xfrm>
          <a:prstGeom prst="ellips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7" descr="hleb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797152"/>
            <a:ext cx="2304256" cy="1728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5" descr="25403661_119148722515_resiz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581128"/>
            <a:ext cx="3016779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8" descr="48319845_kru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725144"/>
            <a:ext cx="2411414" cy="18718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1"/>
            <a:ext cx="8496944" cy="21852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200" b="1" i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зависимости от сырья, из которого </a:t>
            </a:r>
          </a:p>
          <a:p>
            <a:pPr algn="just">
              <a:defRPr/>
            </a:pPr>
            <a:r>
              <a:rPr lang="ru-RU" sz="3200" b="1" i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производят крахмал, его подразделяют:</a:t>
            </a:r>
            <a:r>
              <a:rPr lang="ru-RU" sz="2800" dirty="0" smtClean="0"/>
              <a:t> </a:t>
            </a:r>
          </a:p>
          <a:p>
            <a:pPr algn="just"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1. На картофельный</a:t>
            </a:r>
            <a:r>
              <a:rPr lang="ru-RU" sz="2400" dirty="0" smtClean="0"/>
              <a:t> – получают из клубней картофеля, образуют вязкий прозрачный клейстер. Применяют при приготовлении плодово-ягодных киселей, соусов, супов</a:t>
            </a:r>
            <a:endParaRPr lang="ru-RU" sz="2400" dirty="0"/>
          </a:p>
        </p:txBody>
      </p:sp>
      <p:pic>
        <p:nvPicPr>
          <p:cNvPr id="5" name="Picture 3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708920"/>
            <a:ext cx="2329587" cy="1656184"/>
          </a:xfrm>
          <a:prstGeom prst="ellipse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 descr="1219658190_so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869160"/>
            <a:ext cx="2664296" cy="1584176"/>
          </a:xfrm>
          <a:prstGeom prst="round2Diag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0_228_503dc833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284984"/>
            <a:ext cx="2304256" cy="1584176"/>
          </a:xfrm>
          <a:prstGeom prst="round2Diag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5" descr="picture_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212976"/>
            <a:ext cx="2339752" cy="1612808"/>
          </a:xfrm>
          <a:prstGeom prst="round2Diag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3059832" y="3933056"/>
            <a:ext cx="144016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99992" y="4581128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940152" y="3861048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2.Кукурузный (маисовый)</a:t>
            </a:r>
            <a:r>
              <a:rPr lang="ru-RU" sz="2800" dirty="0" smtClean="0"/>
              <a:t> – имеет не высокую вязкость, образует непрозрачный клейстер молочно-белого цвета. Используют для приготовления молочных киселей. </a:t>
            </a:r>
          </a:p>
        </p:txBody>
      </p:sp>
      <p:pic>
        <p:nvPicPr>
          <p:cNvPr id="5" name="Picture 3" descr="0_2779_735ce82a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80928"/>
            <a:ext cx="5401295" cy="34535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 descr="a0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140968"/>
            <a:ext cx="3240360" cy="3217540"/>
          </a:xfrm>
          <a:prstGeom prst="ellipse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3.Амилопектиновый </a:t>
            </a:r>
            <a:r>
              <a:rPr lang="ru-RU" sz="2800" dirty="0" smtClean="0"/>
              <a:t>– получают из восковидной </a:t>
            </a:r>
          </a:p>
          <a:p>
            <a:pPr algn="just">
              <a:defRPr/>
            </a:pPr>
            <a:r>
              <a:rPr lang="ru-RU" sz="2800" dirty="0" smtClean="0"/>
              <a:t>кукурузы, образует клейстер хорошей вязкости, </a:t>
            </a:r>
          </a:p>
          <a:p>
            <a:pPr algn="just">
              <a:defRPr/>
            </a:pPr>
            <a:r>
              <a:rPr lang="ru-RU" sz="2800" dirty="0" smtClean="0"/>
              <a:t>используют как стабилизатор (сохраняя заданную консистенцию продукта) и загуститель.</a:t>
            </a:r>
          </a:p>
        </p:txBody>
      </p:sp>
      <p:pic>
        <p:nvPicPr>
          <p:cNvPr id="7" name="Picture 4" descr="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564904"/>
            <a:ext cx="5194300" cy="3744416"/>
          </a:xfrm>
          <a:prstGeom prst="ellipse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4.Модифицированный</a:t>
            </a:r>
            <a:r>
              <a:rPr lang="ru-RU" sz="3200" dirty="0" smtClean="0"/>
              <a:t> </a:t>
            </a:r>
            <a:r>
              <a:rPr lang="ru-RU" sz="2800" dirty="0" smtClean="0"/>
              <a:t>– получают из всех видов крахмала. </a:t>
            </a:r>
          </a:p>
          <a:p>
            <a:pPr>
              <a:defRPr/>
            </a:pPr>
            <a:r>
              <a:rPr lang="ru-RU" sz="2400" dirty="0" smtClean="0"/>
              <a:t>Он бывает:</a:t>
            </a:r>
          </a:p>
        </p:txBody>
      </p:sp>
      <p:pic>
        <p:nvPicPr>
          <p:cNvPr id="4" name="Picture 3" descr="nat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2273710" cy="1728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05064"/>
            <a:ext cx="1936297" cy="17281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987824" y="2204864"/>
            <a:ext cx="5400675" cy="885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600" dirty="0">
                <a:solidFill>
                  <a:srgbClr val="612A8A"/>
                </a:solidFill>
              </a:rPr>
              <a:t>- </a:t>
            </a:r>
            <a:r>
              <a:rPr lang="ru-RU" sz="2600" b="1" i="1" dirty="0">
                <a:solidFill>
                  <a:srgbClr val="612A8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Набухающий</a:t>
            </a:r>
            <a:r>
              <a:rPr lang="ru-RU" sz="2600" dirty="0">
                <a:solidFill>
                  <a:srgbClr val="612A8A"/>
                </a:solidFill>
              </a:rPr>
              <a:t> </a:t>
            </a:r>
            <a:r>
              <a:rPr lang="ru-RU" sz="2000" dirty="0">
                <a:solidFill>
                  <a:srgbClr val="612A8A"/>
                </a:solidFill>
              </a:rPr>
              <a:t>(при смачивании водой увеличивается в объеме);</a:t>
            </a:r>
            <a:r>
              <a:rPr lang="ru-RU" sz="2600" dirty="0">
                <a:solidFill>
                  <a:srgbClr val="612A8A"/>
                </a:solidFill>
              </a:rPr>
              <a:t>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987825" y="4077072"/>
            <a:ext cx="5400600" cy="11079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ru-RU" sz="2600" b="1" i="1" dirty="0">
                <a:solidFill>
                  <a:srgbClr val="612A8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Желирующий</a:t>
            </a:r>
            <a:r>
              <a:rPr lang="ru-RU" dirty="0">
                <a:solidFill>
                  <a:srgbClr val="612A8A"/>
                </a:solidFill>
              </a:rPr>
              <a:t> </a:t>
            </a:r>
            <a:r>
              <a:rPr lang="ru-RU" sz="2000" dirty="0">
                <a:solidFill>
                  <a:srgbClr val="612A8A"/>
                </a:solidFill>
              </a:rPr>
              <a:t>(</a:t>
            </a:r>
            <a:r>
              <a:rPr lang="ru-RU" sz="2000" dirty="0" smtClean="0">
                <a:solidFill>
                  <a:srgbClr val="612A8A"/>
                </a:solidFill>
              </a:rPr>
              <a:t>вместо </a:t>
            </a:r>
            <a:r>
              <a:rPr lang="ru-RU" sz="2000" dirty="0">
                <a:solidFill>
                  <a:srgbClr val="612A8A"/>
                </a:solidFill>
              </a:rPr>
              <a:t>агара применяют в кондитерской промышленности);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5517232"/>
            <a:ext cx="540060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Tx/>
              <a:buChar char="-"/>
              <a:defRPr/>
            </a:pPr>
            <a:r>
              <a:rPr lang="ru-RU" sz="2400" b="1" i="1" dirty="0" smtClean="0">
                <a:solidFill>
                  <a:srgbClr val="612A8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Окисленный крахмал</a:t>
            </a:r>
            <a:r>
              <a:rPr lang="ru-RU" sz="2000" dirty="0" smtClean="0">
                <a:solidFill>
                  <a:srgbClr val="612A8A"/>
                </a:solidFill>
              </a:rPr>
              <a:t> </a:t>
            </a:r>
            <a:r>
              <a:rPr lang="ru-RU" dirty="0" smtClean="0">
                <a:solidFill>
                  <a:srgbClr val="612A8A"/>
                </a:solidFill>
              </a:rPr>
              <a:t>(обладает разнообразными свойствами по вязкости).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5.Пшеничный</a:t>
            </a:r>
            <a:r>
              <a:rPr lang="ru-RU" sz="2800" dirty="0" smtClean="0"/>
              <a:t> – образует клейстер пониженной вязкости, прозрачнее раствора из кукурузного крахмала. </a:t>
            </a:r>
          </a:p>
        </p:txBody>
      </p:sp>
      <p:pic>
        <p:nvPicPr>
          <p:cNvPr id="4" name="Picture 3" descr="45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7705352" cy="43812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560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Литейная</vt:lpstr>
      <vt:lpstr>Крахмал и крахмалопродукты</vt:lpstr>
      <vt:lpstr>Содержание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Контрольные вопросы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Крахмал и крахмалопродукты</dc:title>
  <dc:creator>Мария</dc:creator>
  <cp:lastModifiedBy>ПУ44</cp:lastModifiedBy>
  <cp:revision>2</cp:revision>
  <dcterms:created xsi:type="dcterms:W3CDTF">2018-03-12T01:20:43Z</dcterms:created>
  <dcterms:modified xsi:type="dcterms:W3CDTF">2020-06-17T04:54:07Z</dcterms:modified>
</cp:coreProperties>
</file>